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48.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8.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8" name="Google Shape;218;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8" name="Google Shape;238;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1" name="Google Shape;251;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3" name="Google Shape;263;p3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Q0 =1 🡪 a=a+m 🡪 geser kiri 1 bit caq</a:t>
            </a:r>
            <a:endParaRPr/>
          </a:p>
          <a:p>
            <a:pPr indent="0" lvl="0" marL="0" rtl="0" algn="l">
              <a:spcBef>
                <a:spcPts val="0"/>
              </a:spcBef>
              <a:spcAft>
                <a:spcPts val="0"/>
              </a:spcAft>
              <a:buNone/>
            </a:pPr>
            <a:r>
              <a:rPr lang="en-US"/>
              <a:t>Q0=0 🡪 geser kiri 1 bit caq</a:t>
            </a:r>
            <a:endParaRPr/>
          </a:p>
        </p:txBody>
      </p:sp>
      <p:sp>
        <p:nvSpPr>
          <p:cNvPr id="264" name="Google Shape;264;p3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2" name="Google Shape;282;p3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2* -3</a:t>
            </a:r>
            <a:endParaRPr/>
          </a:p>
          <a:p>
            <a:pPr indent="0" lvl="0" marL="0" rtl="0" algn="l">
              <a:spcBef>
                <a:spcPts val="0"/>
              </a:spcBef>
              <a:spcAft>
                <a:spcPts val="0"/>
              </a:spcAft>
              <a:buNone/>
            </a:pPr>
            <a:r>
              <a:rPr lang="en-US"/>
              <a:t>6* -5</a:t>
            </a:r>
            <a:endParaRPr/>
          </a:p>
          <a:p>
            <a:pPr indent="0" lvl="0" marL="0" rtl="0" algn="l">
              <a:spcBef>
                <a:spcPts val="0"/>
              </a:spcBef>
              <a:spcAft>
                <a:spcPts val="0"/>
              </a:spcAft>
              <a:buNone/>
            </a:pPr>
            <a:r>
              <a:rPr lang="en-US"/>
              <a:t>6* -4</a:t>
            </a:r>
            <a:endParaRPr/>
          </a:p>
        </p:txBody>
      </p:sp>
      <p:sp>
        <p:nvSpPr>
          <p:cNvPr id="283" name="Google Shape;283;p3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8" name="Google Shape;308;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4" name="Google Shape;314;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4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3" name="Google Shape;333;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4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9" name="Google Shape;339;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4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4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4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4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6" name="Google Shape;366;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4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4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0" name="Google Shape;380;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p4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9" name="Google Shape;389;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9.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1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8.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7.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14.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1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image" Target="../media/image12.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1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16.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10.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17.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ctrTitle"/>
          </p:nvPr>
        </p:nvSpPr>
        <p:spPr>
          <a:xfrm>
            <a:off x="685799" y="1752600"/>
            <a:ext cx="7772400" cy="147002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ORGANISASI dan ARSITEKTUR KOMPUTER </a:t>
            </a:r>
            <a:endParaRPr/>
          </a:p>
        </p:txBody>
      </p:sp>
      <p:sp>
        <p:nvSpPr>
          <p:cNvPr id="89" name="Google Shape;89;p13"/>
          <p:cNvSpPr/>
          <p:nvPr/>
        </p:nvSpPr>
        <p:spPr>
          <a:xfrm>
            <a:off x="2105619" y="3975682"/>
            <a:ext cx="4932761" cy="707886"/>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0" i="0" lang="en-US" sz="4000" u="none" cap="none" strike="noStrike">
                <a:solidFill>
                  <a:schemeClr val="dk1"/>
                </a:solidFill>
                <a:latin typeface="Calibri"/>
                <a:ea typeface="Calibri"/>
                <a:cs typeface="Calibri"/>
                <a:sym typeface="Calibri"/>
              </a:rPr>
              <a:t>Representasi Informasi</a:t>
            </a:r>
            <a:endParaRPr b="0" i="0" sz="40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Sign-Magnitude</a:t>
            </a:r>
            <a:endParaRPr b="1"/>
          </a:p>
        </p:txBody>
      </p:sp>
      <p:sp>
        <p:nvSpPr>
          <p:cNvPr id="143" name="Google Shape;143;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spcBef>
                <a:spcPts val="0"/>
              </a:spcBef>
              <a:spcAft>
                <a:spcPts val="0"/>
              </a:spcAft>
              <a:buClr>
                <a:schemeClr val="dk1"/>
              </a:buClr>
              <a:buSzPct val="100000"/>
              <a:buChar char="•"/>
            </a:pPr>
            <a:r>
              <a:rPr lang="en-US"/>
              <a:t>Bentuk yang paling sederhana representasi yang memakai bit tanda adalah representasi nilai tanda. </a:t>
            </a:r>
            <a:endParaRPr/>
          </a:p>
          <a:p>
            <a:pPr indent="-342900" lvl="0" marL="342900" rtl="0" algn="l">
              <a:spcBef>
                <a:spcPts val="544"/>
              </a:spcBef>
              <a:spcAft>
                <a:spcPts val="0"/>
              </a:spcAft>
              <a:buClr>
                <a:schemeClr val="dk1"/>
              </a:buClr>
              <a:buSzPct val="100000"/>
              <a:buChar char="•"/>
            </a:pPr>
            <a:r>
              <a:rPr lang="en-US"/>
              <a:t>Misal :</a:t>
            </a:r>
            <a:endParaRPr/>
          </a:p>
          <a:p>
            <a:pPr indent="-342900" lvl="0" marL="342900" rtl="0" algn="l">
              <a:spcBef>
                <a:spcPts val="544"/>
              </a:spcBef>
              <a:spcAft>
                <a:spcPts val="0"/>
              </a:spcAft>
              <a:buClr>
                <a:schemeClr val="dk1"/>
              </a:buClr>
              <a:buSzPct val="100000"/>
              <a:buNone/>
            </a:pPr>
            <a:r>
              <a:rPr lang="en-US"/>
              <a:t>	+18 = 00010010</a:t>
            </a:r>
            <a:endParaRPr/>
          </a:p>
          <a:p>
            <a:pPr indent="-342900" lvl="0" marL="342900" rtl="0" algn="l">
              <a:spcBef>
                <a:spcPts val="544"/>
              </a:spcBef>
              <a:spcAft>
                <a:spcPts val="0"/>
              </a:spcAft>
              <a:buClr>
                <a:schemeClr val="dk1"/>
              </a:buClr>
              <a:buSzPct val="100000"/>
              <a:buNone/>
            </a:pPr>
            <a:r>
              <a:rPr lang="en-US"/>
              <a:t>	-18  = 10010010 </a:t>
            </a:r>
            <a:endParaRPr/>
          </a:p>
          <a:p>
            <a:pPr indent="-342900" lvl="0" marL="342900" rtl="0" algn="l">
              <a:spcBef>
                <a:spcPts val="544"/>
              </a:spcBef>
              <a:spcAft>
                <a:spcPts val="0"/>
              </a:spcAft>
              <a:buClr>
                <a:schemeClr val="dk1"/>
              </a:buClr>
              <a:buSzPct val="100000"/>
              <a:buNone/>
            </a:pPr>
            <a:r>
              <a:rPr lang="en-US"/>
              <a:t>	(sign magnitute/nilai tanda)</a:t>
            </a:r>
            <a:endParaRPr/>
          </a:p>
          <a:p>
            <a:pPr indent="-342900" lvl="0" marL="342900" rtl="0" algn="l">
              <a:spcBef>
                <a:spcPts val="544"/>
              </a:spcBef>
              <a:spcAft>
                <a:spcPts val="0"/>
              </a:spcAft>
              <a:buClr>
                <a:schemeClr val="dk1"/>
              </a:buClr>
              <a:buSzPct val="100000"/>
              <a:buChar char="•"/>
            </a:pPr>
            <a:r>
              <a:rPr lang="en-US"/>
              <a:t>Terdapat kekurangan pada cara diatas</a:t>
            </a:r>
            <a:endParaRPr/>
          </a:p>
          <a:p>
            <a:pPr indent="-342900" lvl="0" marL="342900" rtl="0" algn="l">
              <a:spcBef>
                <a:spcPts val="544"/>
              </a:spcBef>
              <a:spcAft>
                <a:spcPts val="0"/>
              </a:spcAft>
              <a:buClr>
                <a:schemeClr val="dk1"/>
              </a:buClr>
              <a:buSzPct val="100000"/>
              <a:buChar char="•"/>
            </a:pPr>
            <a:r>
              <a:rPr lang="en-US"/>
              <a:t>Masalah:</a:t>
            </a:r>
            <a:br>
              <a:rPr lang="en-US"/>
            </a:br>
            <a:r>
              <a:rPr lang="en-US"/>
              <a:t>Perlu mempertimbangkan baik tanda dan besarnya dalam aritmatika</a:t>
            </a:r>
            <a:br>
              <a:rPr lang="en-US"/>
            </a:br>
            <a:r>
              <a:rPr lang="en-US"/>
              <a:t>Dua representasi dari nol (+0 dan -0)</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Twos Complement Representation</a:t>
            </a:r>
            <a:endParaRPr/>
          </a:p>
        </p:txBody>
      </p:sp>
      <p:sp>
        <p:nvSpPr>
          <p:cNvPr id="149" name="Google Shape;149;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Seperti sign magnitude, representasi berpasangan komplemen dua menggunakan bit MSB sebagai bit tanda, sehingga mudah untuk menguji apakah integer positif atau negatif. </a:t>
            </a:r>
            <a:endParaRPr/>
          </a:p>
          <a:p>
            <a:pPr indent="-342900" lvl="0" marL="342900" rtl="0" algn="l">
              <a:spcBef>
                <a:spcPts val="640"/>
              </a:spcBef>
              <a:spcAft>
                <a:spcPts val="0"/>
              </a:spcAft>
              <a:buClr>
                <a:schemeClr val="dk1"/>
              </a:buClr>
              <a:buSzPts val="3200"/>
              <a:buChar char="•"/>
            </a:pPr>
            <a:r>
              <a:rPr lang="en-US"/>
              <a:t>Ini memiliki cara yang berbeda dari penggunaan representasi sign-magnitude.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Twos Complement Representation</a:t>
            </a:r>
            <a:endParaRPr/>
          </a:p>
        </p:txBody>
      </p:sp>
      <p:pic>
        <p:nvPicPr>
          <p:cNvPr id="155" name="Google Shape;155;p24"/>
          <p:cNvPicPr preferRelativeResize="0"/>
          <p:nvPr/>
        </p:nvPicPr>
        <p:blipFill rotWithShape="1">
          <a:blip r:embed="rId3">
            <a:alphaModFix/>
          </a:blip>
          <a:srcRect b="0" l="0" r="0" t="0"/>
          <a:stretch/>
        </p:blipFill>
        <p:spPr>
          <a:xfrm>
            <a:off x="990600" y="2209800"/>
            <a:ext cx="7420944" cy="203644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Twos Complement Representation</a:t>
            </a:r>
            <a:endParaRPr/>
          </a:p>
        </p:txBody>
      </p:sp>
      <p:sp>
        <p:nvSpPr>
          <p:cNvPr id="161" name="Google Shape;161;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68580" rtl="0" algn="l">
              <a:spcBef>
                <a:spcPts val="0"/>
              </a:spcBef>
              <a:spcAft>
                <a:spcPts val="0"/>
              </a:spcAft>
              <a:buClr>
                <a:schemeClr val="dk1"/>
              </a:buClr>
              <a:buSzPts val="3200"/>
              <a:buNone/>
            </a:pPr>
            <a:r>
              <a:rPr lang="en-US"/>
              <a:t>         +7 = 0111		+18 = 00010010</a:t>
            </a:r>
            <a:endParaRPr/>
          </a:p>
          <a:p>
            <a:pPr indent="0" lvl="0" marL="68580" rtl="0" algn="l">
              <a:spcBef>
                <a:spcPts val="640"/>
              </a:spcBef>
              <a:spcAft>
                <a:spcPts val="0"/>
              </a:spcAft>
              <a:buClr>
                <a:schemeClr val="dk1"/>
              </a:buClr>
              <a:buSzPts val="3200"/>
              <a:buNone/>
            </a:pPr>
            <a:r>
              <a:rPr lang="en-US"/>
              <a:t>	-7  = 1001		- 18 = 11101101 </a:t>
            </a:r>
            <a:endParaRPr/>
          </a:p>
          <a:p>
            <a:pPr indent="0" lvl="0" marL="68580" rtl="0" algn="l">
              <a:spcBef>
                <a:spcPts val="64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Char char="•"/>
            </a:pPr>
            <a:r>
              <a:rPr lang="en-US"/>
              <a:t>Dapat di simpulkan bahwa hasil akan berbeda dengan nilai tanda</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Keuntungan</a:t>
            </a:r>
            <a:endParaRPr b="1"/>
          </a:p>
        </p:txBody>
      </p:sp>
      <p:sp>
        <p:nvSpPr>
          <p:cNvPr id="167" name="Google Shape;167;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Satu representasi mengenai nilai 0</a:t>
            </a:r>
            <a:endParaRPr/>
          </a:p>
          <a:p>
            <a:pPr indent="-342900" lvl="0" marL="342900" rtl="0" algn="l">
              <a:spcBef>
                <a:spcPts val="640"/>
              </a:spcBef>
              <a:spcAft>
                <a:spcPts val="0"/>
              </a:spcAft>
              <a:buClr>
                <a:schemeClr val="dk1"/>
              </a:buClr>
              <a:buSzPts val="3200"/>
              <a:buChar char="•"/>
            </a:pPr>
            <a:r>
              <a:rPr lang="en-US"/>
              <a:t>Operasi aritmatika lebih mudah</a:t>
            </a:r>
            <a:endParaRPr/>
          </a:p>
          <a:p>
            <a:pPr indent="-342900" lvl="0" marL="342900" rtl="0" algn="l">
              <a:spcBef>
                <a:spcPts val="640"/>
              </a:spcBef>
              <a:spcAft>
                <a:spcPts val="0"/>
              </a:spcAft>
              <a:buClr>
                <a:schemeClr val="dk1"/>
              </a:buClr>
              <a:buSzPts val="3200"/>
              <a:buChar char="•"/>
            </a:pPr>
            <a:r>
              <a:rPr lang="en-US"/>
              <a:t>Menegasikan cukup mudah.</a:t>
            </a:r>
            <a:endParaRPr/>
          </a:p>
          <a:p>
            <a:pPr indent="-285750" lvl="1" marL="742950" rtl="0" algn="l">
              <a:spcBef>
                <a:spcPts val="560"/>
              </a:spcBef>
              <a:spcAft>
                <a:spcPts val="0"/>
              </a:spcAft>
              <a:buClr>
                <a:schemeClr val="dk1"/>
              </a:buClr>
              <a:buSzPts val="2800"/>
              <a:buChar char="–"/>
            </a:pPr>
            <a:r>
              <a:rPr lang="en-US"/>
              <a:t>3 = 00000011</a:t>
            </a:r>
            <a:endParaRPr/>
          </a:p>
          <a:p>
            <a:pPr indent="-285750" lvl="1" marL="742950" rtl="0" algn="l">
              <a:spcBef>
                <a:spcPts val="560"/>
              </a:spcBef>
              <a:spcAft>
                <a:spcPts val="0"/>
              </a:spcAft>
              <a:buClr>
                <a:schemeClr val="dk1"/>
              </a:buClr>
              <a:buSzPts val="2800"/>
              <a:buChar char="–"/>
            </a:pPr>
            <a:r>
              <a:rPr lang="en-US"/>
              <a:t>Boolean complement gives	11111100</a:t>
            </a:r>
            <a:endParaRPr/>
          </a:p>
          <a:p>
            <a:pPr indent="-285750" lvl="1" marL="742950" rtl="0" algn="l">
              <a:spcBef>
                <a:spcPts val="560"/>
              </a:spcBef>
              <a:spcAft>
                <a:spcPts val="0"/>
              </a:spcAft>
              <a:buClr>
                <a:schemeClr val="dk1"/>
              </a:buClr>
              <a:buSzPts val="2800"/>
              <a:buChar char="–"/>
            </a:pPr>
            <a:r>
              <a:rPr lang="en-US"/>
              <a:t>Add 1 to LSB			           11111101</a:t>
            </a:r>
            <a:endParaRPr/>
          </a:p>
          <a:p>
            <a:pPr indent="-107950" lvl="1" marL="742950" rtl="0" algn="l">
              <a:spcBef>
                <a:spcPts val="560"/>
              </a:spcBef>
              <a:spcAft>
                <a:spcPts val="0"/>
              </a:spcAft>
              <a:buClr>
                <a:schemeClr val="dk1"/>
              </a:buClr>
              <a:buSzPts val="2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Representasi fixed point</a:t>
            </a:r>
            <a:endParaRPr/>
          </a:p>
        </p:txBody>
      </p:sp>
      <p:sp>
        <p:nvSpPr>
          <p:cNvPr id="173" name="Google Shape;173;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Semua representasi di atas dapat pula disebut dengan fixed point, karena radix pointnya (binary pointnya) tetap dan di asumsikan akan berada di sebelah kanan.</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Negation Special Case 1</a:t>
            </a:r>
            <a:endParaRPr/>
          </a:p>
        </p:txBody>
      </p:sp>
      <p:sp>
        <p:nvSpPr>
          <p:cNvPr id="179" name="Google Shape;179;p2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 0 =                     00000000</a:t>
            </a:r>
            <a:endParaRPr/>
          </a:p>
          <a:p>
            <a:pPr indent="-342900" lvl="0" marL="342900" rtl="0" algn="l">
              <a:spcBef>
                <a:spcPts val="640"/>
              </a:spcBef>
              <a:spcAft>
                <a:spcPts val="0"/>
              </a:spcAft>
              <a:buClr>
                <a:schemeClr val="dk1"/>
              </a:buClr>
              <a:buSzPts val="3200"/>
              <a:buChar char="•"/>
            </a:pPr>
            <a:r>
              <a:rPr lang="en-US"/>
              <a:t>Bitwise not       11111111</a:t>
            </a:r>
            <a:endParaRPr/>
          </a:p>
          <a:p>
            <a:pPr indent="-342900" lvl="0" marL="342900" rtl="0" algn="l">
              <a:spcBef>
                <a:spcPts val="640"/>
              </a:spcBef>
              <a:spcAft>
                <a:spcPts val="0"/>
              </a:spcAft>
              <a:buClr>
                <a:schemeClr val="dk1"/>
              </a:buClr>
              <a:buSzPts val="3200"/>
              <a:buChar char="•"/>
            </a:pPr>
            <a:r>
              <a:rPr lang="en-US"/>
              <a:t>Add 1 to LSB                  +1</a:t>
            </a:r>
            <a:endParaRPr/>
          </a:p>
          <a:p>
            <a:pPr indent="-342900" lvl="0" marL="342900" rtl="0" algn="l">
              <a:spcBef>
                <a:spcPts val="640"/>
              </a:spcBef>
              <a:spcAft>
                <a:spcPts val="0"/>
              </a:spcAft>
              <a:buClr>
                <a:schemeClr val="dk1"/>
              </a:buClr>
              <a:buSzPts val="3200"/>
              <a:buChar char="•"/>
            </a:pPr>
            <a:r>
              <a:rPr lang="en-US"/>
              <a:t>Result              100000000</a:t>
            </a:r>
            <a:endParaRPr/>
          </a:p>
          <a:p>
            <a:pPr indent="-342900" lvl="0" marL="342900" rtl="0" algn="l">
              <a:spcBef>
                <a:spcPts val="640"/>
              </a:spcBef>
              <a:spcAft>
                <a:spcPts val="0"/>
              </a:spcAft>
              <a:buClr>
                <a:schemeClr val="dk1"/>
              </a:buClr>
              <a:buSzPts val="3200"/>
              <a:buChar char="•"/>
            </a:pPr>
            <a:r>
              <a:rPr lang="en-US"/>
              <a:t>Overflow is ignored, so:</a:t>
            </a:r>
            <a:endParaRPr/>
          </a:p>
          <a:p>
            <a:pPr indent="-342900" lvl="0" marL="342900" rtl="0" algn="l">
              <a:spcBef>
                <a:spcPts val="640"/>
              </a:spcBef>
              <a:spcAft>
                <a:spcPts val="0"/>
              </a:spcAft>
              <a:buClr>
                <a:schemeClr val="dk1"/>
              </a:buClr>
              <a:buSzPts val="3200"/>
              <a:buChar char="•"/>
            </a:pPr>
            <a:r>
              <a:rPr lang="en-US"/>
              <a:t>- 0 = 0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Negation Special Case 2</a:t>
            </a:r>
            <a:endParaRPr/>
          </a:p>
        </p:txBody>
      </p:sp>
      <p:sp>
        <p:nvSpPr>
          <p:cNvPr id="185" name="Google Shape;185;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-128 =             10000000</a:t>
            </a:r>
            <a:endParaRPr/>
          </a:p>
          <a:p>
            <a:pPr indent="-342900" lvl="0" marL="342900" rtl="0" algn="l">
              <a:spcBef>
                <a:spcPts val="640"/>
              </a:spcBef>
              <a:spcAft>
                <a:spcPts val="0"/>
              </a:spcAft>
              <a:buClr>
                <a:schemeClr val="dk1"/>
              </a:buClr>
              <a:buSzPts val="3200"/>
              <a:buChar char="•"/>
            </a:pPr>
            <a:r>
              <a:rPr lang="en-US"/>
              <a:t>bitwise not     01111111</a:t>
            </a:r>
            <a:endParaRPr/>
          </a:p>
          <a:p>
            <a:pPr indent="-342900" lvl="0" marL="342900" rtl="0" algn="l">
              <a:spcBef>
                <a:spcPts val="640"/>
              </a:spcBef>
              <a:spcAft>
                <a:spcPts val="0"/>
              </a:spcAft>
              <a:buClr>
                <a:schemeClr val="dk1"/>
              </a:buClr>
              <a:buSzPts val="3200"/>
              <a:buChar char="•"/>
            </a:pPr>
            <a:r>
              <a:rPr lang="en-US"/>
              <a:t>Add 1 to LSB                +1</a:t>
            </a:r>
            <a:endParaRPr/>
          </a:p>
          <a:p>
            <a:pPr indent="-342900" lvl="0" marL="342900" rtl="0" algn="l">
              <a:spcBef>
                <a:spcPts val="640"/>
              </a:spcBef>
              <a:spcAft>
                <a:spcPts val="0"/>
              </a:spcAft>
              <a:buClr>
                <a:schemeClr val="dk1"/>
              </a:buClr>
              <a:buSzPts val="3200"/>
              <a:buChar char="•"/>
            </a:pPr>
            <a:r>
              <a:rPr lang="en-US"/>
              <a:t>Result              10000000</a:t>
            </a:r>
            <a:endParaRPr/>
          </a:p>
          <a:p>
            <a:pPr indent="-342900" lvl="0" marL="342900" rtl="0" algn="l">
              <a:spcBef>
                <a:spcPts val="640"/>
              </a:spcBef>
              <a:spcAft>
                <a:spcPts val="0"/>
              </a:spcAft>
              <a:buClr>
                <a:schemeClr val="dk1"/>
              </a:buClr>
              <a:buSzPts val="3200"/>
              <a:buChar char="•"/>
            </a:pPr>
            <a:r>
              <a:rPr lang="en-US"/>
              <a:t>Jadi:</a:t>
            </a:r>
            <a:endParaRPr/>
          </a:p>
          <a:p>
            <a:pPr indent="0" lvl="0" marL="0" rtl="0" algn="l">
              <a:spcBef>
                <a:spcPts val="640"/>
              </a:spcBef>
              <a:spcAft>
                <a:spcPts val="0"/>
              </a:spcAft>
              <a:buClr>
                <a:schemeClr val="dk1"/>
              </a:buClr>
              <a:buSzPts val="3200"/>
              <a:buNone/>
            </a:pPr>
            <a:r>
              <a:rPr lang="en-US"/>
              <a:t>    -(-128) = -128   </a:t>
            </a:r>
            <a:endParaRPr/>
          </a:p>
          <a:p>
            <a:pPr indent="0" lvl="0" marL="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Range of Numbers</a:t>
            </a:r>
            <a:endParaRPr/>
          </a:p>
        </p:txBody>
      </p:sp>
      <p:sp>
        <p:nvSpPr>
          <p:cNvPr id="191" name="Google Shape;191;p3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8 bit 2s compliment</a:t>
            </a:r>
            <a:endParaRPr/>
          </a:p>
          <a:p>
            <a:pPr indent="-285750" lvl="1" marL="742950" rtl="0" algn="l">
              <a:spcBef>
                <a:spcPts val="560"/>
              </a:spcBef>
              <a:spcAft>
                <a:spcPts val="0"/>
              </a:spcAft>
              <a:buClr>
                <a:schemeClr val="dk1"/>
              </a:buClr>
              <a:buSzPts val="2800"/>
              <a:buFont typeface="Noto Sans Symbols"/>
              <a:buChar char="❑"/>
            </a:pPr>
            <a:r>
              <a:rPr lang="en-US"/>
              <a:t> +127 = 01111111 = 2</a:t>
            </a:r>
            <a:r>
              <a:rPr baseline="30000" lang="en-US"/>
              <a:t>7</a:t>
            </a:r>
            <a:r>
              <a:rPr lang="en-US"/>
              <a:t> -1</a:t>
            </a:r>
            <a:endParaRPr/>
          </a:p>
          <a:p>
            <a:pPr indent="-285750" lvl="1" marL="742950" rtl="0" algn="l">
              <a:spcBef>
                <a:spcPts val="560"/>
              </a:spcBef>
              <a:spcAft>
                <a:spcPts val="0"/>
              </a:spcAft>
              <a:buClr>
                <a:schemeClr val="dk1"/>
              </a:buClr>
              <a:buSzPts val="2800"/>
              <a:buFont typeface="Noto Sans Symbols"/>
              <a:buChar char="❑"/>
            </a:pPr>
            <a:r>
              <a:rPr lang="en-US"/>
              <a:t> -128 = 10000000 = -2</a:t>
            </a:r>
            <a:r>
              <a:rPr baseline="30000" lang="en-US"/>
              <a:t>7</a:t>
            </a:r>
            <a:endParaRPr/>
          </a:p>
          <a:p>
            <a:pPr indent="-342900" lvl="0" marL="342900" rtl="0" algn="l">
              <a:spcBef>
                <a:spcPts val="640"/>
              </a:spcBef>
              <a:spcAft>
                <a:spcPts val="0"/>
              </a:spcAft>
              <a:buClr>
                <a:schemeClr val="dk1"/>
              </a:buClr>
              <a:buSzPts val="3200"/>
              <a:buChar char="•"/>
            </a:pPr>
            <a:r>
              <a:rPr lang="en-US"/>
              <a:t>16 bit 2s compliment</a:t>
            </a:r>
            <a:endParaRPr/>
          </a:p>
          <a:p>
            <a:pPr indent="-285750" lvl="1" marL="742950" rtl="0" algn="l">
              <a:spcBef>
                <a:spcPts val="560"/>
              </a:spcBef>
              <a:spcAft>
                <a:spcPts val="0"/>
              </a:spcAft>
              <a:buClr>
                <a:schemeClr val="dk1"/>
              </a:buClr>
              <a:buSzPts val="2800"/>
              <a:buFont typeface="Noto Sans Symbols"/>
              <a:buChar char="❑"/>
            </a:pPr>
            <a:r>
              <a:rPr lang="en-US"/>
              <a:t> +32767 = 011111111 11111111 = 2</a:t>
            </a:r>
            <a:r>
              <a:rPr baseline="30000" lang="en-US"/>
              <a:t>15</a:t>
            </a:r>
            <a:r>
              <a:rPr lang="en-US"/>
              <a:t> – 1</a:t>
            </a:r>
            <a:endParaRPr/>
          </a:p>
          <a:p>
            <a:pPr indent="-285750" lvl="1" marL="742950" rtl="0" algn="l">
              <a:spcBef>
                <a:spcPts val="560"/>
              </a:spcBef>
              <a:spcAft>
                <a:spcPts val="0"/>
              </a:spcAft>
              <a:buClr>
                <a:schemeClr val="dk1"/>
              </a:buClr>
              <a:buSzPts val="2800"/>
              <a:buFont typeface="Noto Sans Symbols"/>
              <a:buChar char="❑"/>
            </a:pPr>
            <a:r>
              <a:rPr lang="en-US"/>
              <a:t> -32768 = 100000000 00000000 = -2</a:t>
            </a:r>
            <a:r>
              <a:rPr baseline="30000" lang="en-US"/>
              <a:t>15</a:t>
            </a:r>
            <a:endParaRPr/>
          </a:p>
          <a:p>
            <a:pPr indent="-107950" lvl="1" marL="742950" rtl="0" algn="l">
              <a:spcBef>
                <a:spcPts val="560"/>
              </a:spcBef>
              <a:spcAft>
                <a:spcPts val="0"/>
              </a:spcAft>
              <a:buClr>
                <a:schemeClr val="dk1"/>
              </a:buClr>
              <a:buSzPts val="2800"/>
              <a:buNone/>
            </a:pPr>
            <a:r>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Conversion Between Lengths</a:t>
            </a:r>
            <a:endParaRPr/>
          </a:p>
        </p:txBody>
      </p:sp>
      <p:sp>
        <p:nvSpPr>
          <p:cNvPr id="197" name="Google Shape;197;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Positive number pack with leading zeros</a:t>
            </a:r>
            <a:endParaRPr/>
          </a:p>
          <a:p>
            <a:pPr indent="0" lvl="0" marL="347663" rtl="0" algn="l">
              <a:spcBef>
                <a:spcPts val="640"/>
              </a:spcBef>
              <a:spcAft>
                <a:spcPts val="0"/>
              </a:spcAft>
              <a:buClr>
                <a:schemeClr val="dk1"/>
              </a:buClr>
              <a:buSzPts val="3200"/>
              <a:buNone/>
            </a:pPr>
            <a:r>
              <a:rPr lang="en-US"/>
              <a:t>+18 =                    00010010</a:t>
            </a:r>
            <a:endParaRPr/>
          </a:p>
          <a:p>
            <a:pPr indent="0" lvl="0" marL="347663" rtl="0" algn="l">
              <a:spcBef>
                <a:spcPts val="640"/>
              </a:spcBef>
              <a:spcAft>
                <a:spcPts val="0"/>
              </a:spcAft>
              <a:buClr>
                <a:schemeClr val="dk1"/>
              </a:buClr>
              <a:buSzPts val="3200"/>
              <a:buNone/>
            </a:pPr>
            <a:r>
              <a:rPr lang="en-US"/>
              <a:t>+18 = 00000000 00010010</a:t>
            </a:r>
            <a:endParaRPr/>
          </a:p>
          <a:p>
            <a:pPr indent="-342900" lvl="0" marL="342900" rtl="0" algn="l">
              <a:spcBef>
                <a:spcPts val="640"/>
              </a:spcBef>
              <a:spcAft>
                <a:spcPts val="0"/>
              </a:spcAft>
              <a:buClr>
                <a:schemeClr val="dk1"/>
              </a:buClr>
              <a:buSzPts val="3200"/>
              <a:buChar char="•"/>
            </a:pPr>
            <a:r>
              <a:rPr lang="en-US"/>
              <a:t>Negative numbers pack with leading ones</a:t>
            </a:r>
            <a:endParaRPr/>
          </a:p>
          <a:p>
            <a:pPr indent="0" lvl="0" marL="347663" rtl="0" algn="l">
              <a:spcBef>
                <a:spcPts val="640"/>
              </a:spcBef>
              <a:spcAft>
                <a:spcPts val="0"/>
              </a:spcAft>
              <a:buClr>
                <a:schemeClr val="dk1"/>
              </a:buClr>
              <a:buSzPts val="3200"/>
              <a:buNone/>
            </a:pPr>
            <a:r>
              <a:rPr lang="en-US"/>
              <a:t>-18 =                    10010010</a:t>
            </a:r>
            <a:endParaRPr/>
          </a:p>
          <a:p>
            <a:pPr indent="0" lvl="0" marL="347663" rtl="0" algn="l">
              <a:spcBef>
                <a:spcPts val="640"/>
              </a:spcBef>
              <a:spcAft>
                <a:spcPts val="0"/>
              </a:spcAft>
              <a:buClr>
                <a:schemeClr val="dk1"/>
              </a:buClr>
              <a:buSzPts val="3200"/>
              <a:buNone/>
            </a:pPr>
            <a:r>
              <a:rPr lang="en-US"/>
              <a:t>-18 = 11111111 10010010</a:t>
            </a:r>
            <a:endParaRPr/>
          </a:p>
          <a:p>
            <a:pPr indent="0" lvl="0" marL="347663"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a:t>YANG AKAN DIPELAJARI</a:t>
            </a:r>
            <a:endParaRPr/>
          </a:p>
        </p:txBody>
      </p:sp>
      <p:sp>
        <p:nvSpPr>
          <p:cNvPr id="95" name="Google Shape;95;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3200"/>
              <a:buFont typeface="Noto Sans Symbols"/>
              <a:buChar char="∙"/>
            </a:pPr>
            <a:r>
              <a:rPr lang="en-US">
                <a:latin typeface="Times New Roman"/>
                <a:ea typeface="Times New Roman"/>
                <a:cs typeface="Times New Roman"/>
                <a:sym typeface="Times New Roman"/>
              </a:rPr>
              <a:t>Representasi Informasi</a:t>
            </a:r>
            <a:endParaRPr sz="3600">
              <a:latin typeface="Times New Roman"/>
              <a:ea typeface="Times New Roman"/>
              <a:cs typeface="Times New Roman"/>
              <a:sym typeface="Times New Roman"/>
            </a:endParaRPr>
          </a:p>
          <a:p>
            <a:pPr indent="-285750" lvl="1" marL="742950" rtl="0" algn="just">
              <a:spcBef>
                <a:spcPts val="560"/>
              </a:spcBef>
              <a:spcAft>
                <a:spcPts val="0"/>
              </a:spcAft>
              <a:buClr>
                <a:schemeClr val="dk1"/>
              </a:buClr>
              <a:buSzPts val="2800"/>
              <a:buFont typeface="Noto Sans Symbols"/>
              <a:buChar char="▪"/>
            </a:pPr>
            <a:r>
              <a:rPr lang="en-US">
                <a:latin typeface="Times New Roman"/>
                <a:ea typeface="Times New Roman"/>
                <a:cs typeface="Times New Roman"/>
                <a:sym typeface="Times New Roman"/>
              </a:rPr>
              <a:t>Sign/Magnitude</a:t>
            </a:r>
            <a:endParaRPr sz="3200">
              <a:latin typeface="Times New Roman"/>
              <a:ea typeface="Times New Roman"/>
              <a:cs typeface="Times New Roman"/>
              <a:sym typeface="Times New Roman"/>
            </a:endParaRPr>
          </a:p>
          <a:p>
            <a:pPr indent="-285750" lvl="1" marL="742950" rtl="0" algn="just">
              <a:spcBef>
                <a:spcPts val="560"/>
              </a:spcBef>
              <a:spcAft>
                <a:spcPts val="0"/>
              </a:spcAft>
              <a:buClr>
                <a:schemeClr val="dk1"/>
              </a:buClr>
              <a:buSzPts val="2800"/>
              <a:buFont typeface="Noto Sans Symbols"/>
              <a:buChar char="▪"/>
            </a:pPr>
            <a:r>
              <a:rPr lang="en-US">
                <a:latin typeface="Times New Roman"/>
                <a:ea typeface="Times New Roman"/>
                <a:cs typeface="Times New Roman"/>
                <a:sym typeface="Times New Roman"/>
              </a:rPr>
              <a:t>Komplemen 1</a:t>
            </a:r>
            <a:endParaRPr sz="3200">
              <a:latin typeface="Times New Roman"/>
              <a:ea typeface="Times New Roman"/>
              <a:cs typeface="Times New Roman"/>
              <a:sym typeface="Times New Roman"/>
            </a:endParaRPr>
          </a:p>
          <a:p>
            <a:pPr indent="-285750" lvl="1" marL="742950" rtl="0" algn="just">
              <a:spcBef>
                <a:spcPts val="560"/>
              </a:spcBef>
              <a:spcAft>
                <a:spcPts val="0"/>
              </a:spcAft>
              <a:buClr>
                <a:schemeClr val="dk1"/>
              </a:buClr>
              <a:buSzPts val="2800"/>
              <a:buFont typeface="Noto Sans Symbols"/>
              <a:buChar char="▪"/>
            </a:pPr>
            <a:r>
              <a:rPr lang="en-US">
                <a:latin typeface="Times New Roman"/>
                <a:ea typeface="Times New Roman"/>
                <a:cs typeface="Times New Roman"/>
                <a:sym typeface="Times New Roman"/>
              </a:rPr>
              <a:t>Komplemen 2</a:t>
            </a:r>
            <a:endParaRPr sz="3200">
              <a:latin typeface="Times New Roman"/>
              <a:ea typeface="Times New Roman"/>
              <a:cs typeface="Times New Roman"/>
              <a:sym typeface="Times New Roman"/>
            </a:endParaRPr>
          </a:p>
          <a:p>
            <a:pPr indent="-285750" lvl="1" marL="742950" rtl="0" algn="just">
              <a:spcBef>
                <a:spcPts val="560"/>
              </a:spcBef>
              <a:spcAft>
                <a:spcPts val="0"/>
              </a:spcAft>
              <a:buClr>
                <a:schemeClr val="dk1"/>
              </a:buClr>
              <a:buSzPts val="2800"/>
              <a:buFont typeface="Noto Sans Symbols"/>
              <a:buChar char="▪"/>
            </a:pPr>
            <a:r>
              <a:rPr lang="en-US">
                <a:latin typeface="Times New Roman"/>
                <a:ea typeface="Times New Roman"/>
                <a:cs typeface="Times New Roman"/>
                <a:sym typeface="Times New Roman"/>
              </a:rPr>
              <a:t>Aritmetik untuk Komplemen 1 dan Komplemen 2</a:t>
            </a:r>
            <a:endParaRPr sz="3200">
              <a:latin typeface="Times New Roman"/>
              <a:ea typeface="Times New Roman"/>
              <a:cs typeface="Times New Roman"/>
              <a:sym typeface="Times New Roman"/>
            </a:endParaRPr>
          </a:p>
          <a:p>
            <a:pPr indent="-285750" lvl="1" marL="742950" rtl="0" algn="just">
              <a:spcBef>
                <a:spcPts val="560"/>
              </a:spcBef>
              <a:spcAft>
                <a:spcPts val="0"/>
              </a:spcAft>
              <a:buClr>
                <a:schemeClr val="dk1"/>
              </a:buClr>
              <a:buSzPts val="2800"/>
              <a:buFont typeface="Noto Sans Symbols"/>
              <a:buChar char="▪"/>
            </a:pPr>
            <a:r>
              <a:rPr lang="en-US">
                <a:latin typeface="Times New Roman"/>
                <a:ea typeface="Times New Roman"/>
                <a:cs typeface="Times New Roman"/>
                <a:sym typeface="Times New Roman"/>
              </a:rPr>
              <a:t>Floating Point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Penjumlahan and Pengurangan</a:t>
            </a:r>
            <a:endParaRPr b="1"/>
          </a:p>
        </p:txBody>
      </p:sp>
      <p:sp>
        <p:nvSpPr>
          <p:cNvPr id="203" name="Google Shape;203;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3200"/>
              <a:buChar char="•"/>
            </a:pPr>
            <a:r>
              <a:rPr lang="en-US"/>
              <a:t>Memantau bit tanda bit untuk overflow</a:t>
            </a:r>
            <a:br>
              <a:rPr lang="en-US"/>
            </a:br>
            <a:br>
              <a:rPr lang="en-US"/>
            </a:br>
            <a:r>
              <a:rPr lang="en-US"/>
              <a:t>Ambil komplemen dua untuk substahend dan tambahkan dengan minuend</a:t>
            </a:r>
            <a:endParaRPr/>
          </a:p>
          <a:p>
            <a:pPr indent="0" lvl="0" marL="0" rtl="0" algn="l">
              <a:spcBef>
                <a:spcPts val="640"/>
              </a:spcBef>
              <a:spcAft>
                <a:spcPts val="0"/>
              </a:spcAft>
              <a:buClr>
                <a:schemeClr val="dk1"/>
              </a:buClr>
              <a:buSzPts val="3200"/>
              <a:buNone/>
            </a:pPr>
            <a:br>
              <a:rPr lang="en-US"/>
            </a:br>
            <a:r>
              <a:rPr lang="en-US"/>
              <a:t>	yaitu a - b = a + (-b)</a:t>
            </a:r>
            <a:br>
              <a:rPr lang="en-US"/>
            </a:br>
            <a:endParaRPr/>
          </a:p>
          <a:p>
            <a:pPr indent="-342900" lvl="0" marL="342900" rtl="0" algn="l">
              <a:spcBef>
                <a:spcPts val="640"/>
              </a:spcBef>
              <a:spcAft>
                <a:spcPts val="0"/>
              </a:spcAft>
              <a:buClr>
                <a:schemeClr val="dk1"/>
              </a:buClr>
              <a:buSzPts val="3200"/>
              <a:buChar char="•"/>
            </a:pPr>
            <a:r>
              <a:rPr lang="en-US"/>
              <a:t>Jadi kita hanya perlu sirkuit penjumlahan dan komplemen.</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US" sz="3600"/>
              <a:t>Hardware untuk </a:t>
            </a:r>
            <a:br>
              <a:rPr b="1" lang="en-US" sz="3600"/>
            </a:br>
            <a:r>
              <a:rPr b="1" lang="en-US" sz="3600"/>
              <a:t>Penjumlahan dan Pengurangan</a:t>
            </a:r>
            <a:endParaRPr b="1" sz="3600"/>
          </a:p>
        </p:txBody>
      </p:sp>
      <p:pic>
        <p:nvPicPr>
          <p:cNvPr id="209" name="Google Shape;209;p33"/>
          <p:cNvPicPr preferRelativeResize="0"/>
          <p:nvPr>
            <p:ph idx="1" type="body"/>
          </p:nvPr>
        </p:nvPicPr>
        <p:blipFill rotWithShape="1">
          <a:blip r:embed="rId3">
            <a:alphaModFix/>
          </a:blip>
          <a:srcRect b="16028" l="0" r="0" t="0"/>
          <a:stretch/>
        </p:blipFill>
        <p:spPr>
          <a:xfrm>
            <a:off x="1676400" y="1752600"/>
            <a:ext cx="6303137" cy="4451629"/>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US"/>
              <a:t>Hardware untuk </a:t>
            </a:r>
            <a:br>
              <a:rPr b="1" lang="en-US"/>
            </a:br>
            <a:r>
              <a:rPr b="1" lang="en-US"/>
              <a:t>Penjumlahan dan Pengurangan</a:t>
            </a:r>
            <a:endParaRPr/>
          </a:p>
        </p:txBody>
      </p:sp>
      <p:sp>
        <p:nvSpPr>
          <p:cNvPr id="215" name="Google Shape;215;p34"/>
          <p:cNvSpPr txBox="1"/>
          <p:nvPr>
            <p:ph idx="1" type="body"/>
          </p:nvPr>
        </p:nvSpPr>
        <p:spPr>
          <a:xfrm>
            <a:off x="457200" y="1600200"/>
            <a:ext cx="8229600" cy="5029200"/>
          </a:xfrm>
          <a:prstGeom prst="rect">
            <a:avLst/>
          </a:prstGeom>
          <a:noFill/>
          <a:ln>
            <a:noFill/>
          </a:ln>
        </p:spPr>
        <p:txBody>
          <a:bodyPr anchorCtr="0" anchor="t" bIns="45700" lIns="91425" spcFirstLastPara="1" rIns="91425" wrap="square" tIns="45700">
            <a:normAutofit fontScale="62500" lnSpcReduction="20000"/>
          </a:bodyPr>
          <a:lstStyle/>
          <a:p>
            <a:pPr indent="-342900" lvl="0" marL="342900" rtl="0" algn="l">
              <a:spcBef>
                <a:spcPts val="0"/>
              </a:spcBef>
              <a:spcAft>
                <a:spcPts val="0"/>
              </a:spcAft>
              <a:buClr>
                <a:schemeClr val="dk1"/>
              </a:buClr>
              <a:buSzPct val="100000"/>
              <a:buChar char="•"/>
            </a:pPr>
            <a:r>
              <a:rPr lang="en-US"/>
              <a:t>Gambar 9.6 menunjukkan jalur data dan elemen perangkat keras yang diperlukan untuk mencapai penambahan dan pengurangan. </a:t>
            </a:r>
            <a:endParaRPr/>
          </a:p>
          <a:p>
            <a:pPr indent="-342900" lvl="0" marL="342900" rtl="0" algn="l">
              <a:spcBef>
                <a:spcPts val="400"/>
              </a:spcBef>
              <a:spcAft>
                <a:spcPts val="0"/>
              </a:spcAft>
              <a:buClr>
                <a:schemeClr val="dk1"/>
              </a:buClr>
              <a:buSzPct val="100000"/>
              <a:buChar char="•"/>
            </a:pPr>
            <a:r>
              <a:rPr lang="en-US"/>
              <a:t>Unsur utama adalah penjumlah biner, untuk penjumlahan dan menghasilkan jumlah serta indikasi overflow.  </a:t>
            </a:r>
            <a:endParaRPr/>
          </a:p>
          <a:p>
            <a:pPr indent="-342900" lvl="0" marL="342900" rtl="0" algn="l">
              <a:spcBef>
                <a:spcPts val="400"/>
              </a:spcBef>
              <a:spcAft>
                <a:spcPts val="0"/>
              </a:spcAft>
              <a:buClr>
                <a:schemeClr val="dk1"/>
              </a:buClr>
              <a:buSzPct val="100000"/>
              <a:buChar char="•"/>
            </a:pPr>
            <a:r>
              <a:rPr lang="en-US"/>
              <a:t>Penjumlah Biner memperlakukan dua angka sebagai unsigned integer. </a:t>
            </a:r>
            <a:endParaRPr/>
          </a:p>
          <a:p>
            <a:pPr indent="-342900" lvl="0" marL="342900" rtl="0" algn="l">
              <a:spcBef>
                <a:spcPts val="400"/>
              </a:spcBef>
              <a:spcAft>
                <a:spcPts val="0"/>
              </a:spcAft>
              <a:buClr>
                <a:schemeClr val="dk1"/>
              </a:buClr>
              <a:buSzPct val="100000"/>
              <a:buChar char="•"/>
            </a:pPr>
            <a:r>
              <a:rPr lang="en-US"/>
              <a:t>Selain itu, dua angka yang akan dijumlahkan diberikan dari dua register, (dalam hal ini register A dan B).</a:t>
            </a:r>
            <a:endParaRPr/>
          </a:p>
          <a:p>
            <a:pPr indent="-342900" lvl="0" marL="342900" rtl="0" algn="l">
              <a:spcBef>
                <a:spcPts val="400"/>
              </a:spcBef>
              <a:spcAft>
                <a:spcPts val="0"/>
              </a:spcAft>
              <a:buClr>
                <a:schemeClr val="dk1"/>
              </a:buClr>
              <a:buSzPct val="100000"/>
              <a:buChar char="•"/>
            </a:pPr>
            <a:r>
              <a:rPr lang="en-US"/>
              <a:t>Hasil mungkin disimpan dalam salah satu register ini atau dalam register ketiga. </a:t>
            </a:r>
            <a:endParaRPr/>
          </a:p>
          <a:p>
            <a:pPr indent="-342900" lvl="0" marL="342900" rtl="0" algn="l">
              <a:spcBef>
                <a:spcPts val="400"/>
              </a:spcBef>
              <a:spcAft>
                <a:spcPts val="0"/>
              </a:spcAft>
              <a:buClr>
                <a:schemeClr val="dk1"/>
              </a:buClr>
              <a:buSzPct val="100000"/>
              <a:buChar char="•"/>
            </a:pPr>
            <a:r>
              <a:rPr lang="en-US"/>
              <a:t>Overflow indikasi disimpan dalam overflow flag 1-bit (0 =NO OVERFLOW 1=OVERFLOW). </a:t>
            </a:r>
            <a:endParaRPr/>
          </a:p>
          <a:p>
            <a:pPr indent="-342900" lvl="0" marL="342900" rtl="0" algn="l">
              <a:spcBef>
                <a:spcPts val="400"/>
              </a:spcBef>
              <a:spcAft>
                <a:spcPts val="0"/>
              </a:spcAft>
              <a:buClr>
                <a:schemeClr val="dk1"/>
              </a:buClr>
              <a:buSzPct val="100000"/>
              <a:buChar char="•"/>
            </a:pPr>
            <a:r>
              <a:rPr b="1" lang="en-US"/>
              <a:t>Untuk pengurangan</a:t>
            </a:r>
            <a:r>
              <a:rPr lang="en-US"/>
              <a:t>, pengurang (register B) dilewatkan melalui complementer sehingga komplemen dua yang  diberikan kepada adder. </a:t>
            </a:r>
            <a:endParaRPr/>
          </a:p>
          <a:p>
            <a:pPr indent="-342900" lvl="0" marL="342900" rtl="0" algn="l">
              <a:spcBef>
                <a:spcPts val="400"/>
              </a:spcBef>
              <a:spcAft>
                <a:spcPts val="0"/>
              </a:spcAft>
              <a:buClr>
                <a:schemeClr val="dk1"/>
              </a:buClr>
              <a:buSzPct val="100000"/>
              <a:buChar char="•"/>
            </a:pPr>
            <a:r>
              <a:rPr lang="en-US"/>
              <a:t>Gambar 9.6 hanya menampilkan jalur data. </a:t>
            </a:r>
            <a:endParaRPr/>
          </a:p>
          <a:p>
            <a:pPr indent="-342900" lvl="0" marL="342900" rtl="0" algn="l">
              <a:spcBef>
                <a:spcPts val="400"/>
              </a:spcBef>
              <a:spcAft>
                <a:spcPts val="0"/>
              </a:spcAft>
              <a:buClr>
                <a:schemeClr val="dk1"/>
              </a:buClr>
              <a:buSzPct val="100000"/>
              <a:buChar char="•"/>
            </a:pPr>
            <a:r>
              <a:rPr lang="en-US"/>
              <a:t>Sinyal kontrol yang diperlukan untuk mengontrol apakah ada atau tidak ada komplementer yang digunakan, tergantung pada apakah operasi adalah penambahan atau pengurangan.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Aritmatika Integer</a:t>
            </a:r>
            <a:endParaRPr b="1"/>
          </a:p>
        </p:txBody>
      </p:sp>
      <p:sp>
        <p:nvSpPr>
          <p:cNvPr id="221" name="Google Shape;221;p3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457200" lvl="0" marL="457200" rtl="0" algn="l">
              <a:lnSpc>
                <a:spcPct val="80000"/>
              </a:lnSpc>
              <a:spcBef>
                <a:spcPts val="0"/>
              </a:spcBef>
              <a:spcAft>
                <a:spcPts val="0"/>
              </a:spcAft>
              <a:buClr>
                <a:schemeClr val="dk1"/>
              </a:buClr>
              <a:buSzPct val="100000"/>
              <a:buNone/>
            </a:pPr>
            <a:r>
              <a:rPr lang="en-US"/>
              <a:t>A. Negasi</a:t>
            </a:r>
            <a:endParaRPr/>
          </a:p>
          <a:p>
            <a:pPr indent="3175" lvl="0" marL="342900" rtl="0" algn="l">
              <a:lnSpc>
                <a:spcPct val="80000"/>
              </a:lnSpc>
              <a:spcBef>
                <a:spcPts val="592"/>
              </a:spcBef>
              <a:spcAft>
                <a:spcPts val="0"/>
              </a:spcAft>
              <a:buClr>
                <a:schemeClr val="dk1"/>
              </a:buClr>
              <a:buSzPct val="100000"/>
              <a:buNone/>
            </a:pPr>
            <a:r>
              <a:rPr lang="en-US"/>
              <a:t>	Untuk membuat negasi gunakan  	komplement  dua (dianjurkan)</a:t>
            </a:r>
            <a:endParaRPr/>
          </a:p>
          <a:p>
            <a:pPr indent="-457200" lvl="0" marL="457200" rtl="0" algn="l">
              <a:lnSpc>
                <a:spcPct val="80000"/>
              </a:lnSpc>
              <a:spcBef>
                <a:spcPts val="592"/>
              </a:spcBef>
              <a:spcAft>
                <a:spcPts val="0"/>
              </a:spcAft>
              <a:buClr>
                <a:schemeClr val="dk1"/>
              </a:buClr>
              <a:buSzPct val="100000"/>
              <a:buNone/>
            </a:pPr>
            <a:r>
              <a:rPr lang="en-US"/>
              <a:t>	Penjumlahan negasi :</a:t>
            </a:r>
            <a:endParaRPr/>
          </a:p>
          <a:p>
            <a:pPr indent="-342900" lvl="0" marL="342900" rtl="0" algn="l">
              <a:lnSpc>
                <a:spcPct val="80000"/>
              </a:lnSpc>
              <a:spcBef>
                <a:spcPts val="592"/>
              </a:spcBef>
              <a:spcAft>
                <a:spcPts val="0"/>
              </a:spcAft>
              <a:buClr>
                <a:schemeClr val="dk1"/>
              </a:buClr>
              <a:buSzPct val="100000"/>
              <a:buNone/>
            </a:pPr>
            <a:r>
              <a:rPr lang="en-US"/>
              <a:t>		+7 = 0111</a:t>
            </a:r>
            <a:endParaRPr/>
          </a:p>
          <a:p>
            <a:pPr indent="-342900" lvl="0" marL="342900" rtl="0" algn="l">
              <a:lnSpc>
                <a:spcPct val="80000"/>
              </a:lnSpc>
              <a:spcBef>
                <a:spcPts val="592"/>
              </a:spcBef>
              <a:spcAft>
                <a:spcPts val="0"/>
              </a:spcAft>
              <a:buClr>
                <a:schemeClr val="dk1"/>
              </a:buClr>
              <a:buSzPct val="100000"/>
              <a:buNone/>
            </a:pPr>
            <a:r>
              <a:rPr lang="en-US"/>
              <a:t>		-7 =  1001</a:t>
            </a:r>
            <a:endParaRPr/>
          </a:p>
          <a:p>
            <a:pPr indent="-342900" lvl="0" marL="342900" rtl="0" algn="l">
              <a:lnSpc>
                <a:spcPct val="80000"/>
              </a:lnSpc>
              <a:spcBef>
                <a:spcPts val="592"/>
              </a:spcBef>
              <a:spcAft>
                <a:spcPts val="0"/>
              </a:spcAft>
              <a:buClr>
                <a:schemeClr val="dk1"/>
              </a:buClr>
              <a:buSzPct val="100000"/>
              <a:buNone/>
            </a:pPr>
            <a:r>
              <a:rPr lang="en-US"/>
              <a:t> </a:t>
            </a:r>
            <a:endParaRPr/>
          </a:p>
          <a:p>
            <a:pPr indent="-342900" lvl="0" marL="342900" rtl="0" algn="l">
              <a:lnSpc>
                <a:spcPct val="80000"/>
              </a:lnSpc>
              <a:spcBef>
                <a:spcPts val="592"/>
              </a:spcBef>
              <a:spcAft>
                <a:spcPts val="0"/>
              </a:spcAft>
              <a:buClr>
                <a:schemeClr val="dk1"/>
              </a:buClr>
              <a:buSzPct val="100000"/>
              <a:buNone/>
            </a:pPr>
            <a:r>
              <a:t/>
            </a:r>
            <a:endParaRPr/>
          </a:p>
          <a:p>
            <a:pPr indent="-342900" lvl="0" marL="342900" rtl="0" algn="l">
              <a:lnSpc>
                <a:spcPct val="80000"/>
              </a:lnSpc>
              <a:spcBef>
                <a:spcPts val="592"/>
              </a:spcBef>
              <a:spcAft>
                <a:spcPts val="0"/>
              </a:spcAft>
              <a:buClr>
                <a:schemeClr val="dk1"/>
              </a:buClr>
              <a:buSzPct val="100000"/>
              <a:buNone/>
            </a:pPr>
            <a:r>
              <a:rPr lang="en-US"/>
              <a:t>	maka bila ada soal (-7) + (+5) = 1001</a:t>
            </a:r>
            <a:endParaRPr/>
          </a:p>
          <a:p>
            <a:pPr indent="-342900" lvl="0" marL="342900" rtl="0" algn="l">
              <a:lnSpc>
                <a:spcPct val="80000"/>
              </a:lnSpc>
              <a:spcBef>
                <a:spcPts val="592"/>
              </a:spcBef>
              <a:spcAft>
                <a:spcPts val="0"/>
              </a:spcAft>
              <a:buClr>
                <a:schemeClr val="dk1"/>
              </a:buClr>
              <a:buSzPct val="100000"/>
              <a:buNone/>
            </a:pPr>
            <a:r>
              <a:rPr lang="en-US"/>
              <a:t>						        0101 +</a:t>
            </a:r>
            <a:endParaRPr/>
          </a:p>
          <a:p>
            <a:pPr indent="-342900" lvl="0" marL="342900" rtl="0" algn="l">
              <a:lnSpc>
                <a:spcPct val="80000"/>
              </a:lnSpc>
              <a:spcBef>
                <a:spcPts val="592"/>
              </a:spcBef>
              <a:spcAft>
                <a:spcPts val="0"/>
              </a:spcAft>
              <a:buClr>
                <a:schemeClr val="dk1"/>
              </a:buClr>
              <a:buSzPct val="100000"/>
              <a:buNone/>
            </a:pPr>
            <a:r>
              <a:rPr lang="en-US"/>
              <a:t>						        1110</a:t>
            </a:r>
            <a:endParaRPr/>
          </a:p>
          <a:p>
            <a:pPr indent="-154940" lvl="0" marL="342900" rtl="0" algn="l">
              <a:spcBef>
                <a:spcPts val="592"/>
              </a:spcBef>
              <a:spcAft>
                <a:spcPts val="0"/>
              </a:spcAft>
              <a:buClr>
                <a:schemeClr val="dk1"/>
              </a:buClr>
              <a:buSzPct val="100000"/>
              <a:buNone/>
            </a:pPr>
            <a:r>
              <a:t/>
            </a:r>
            <a:endParaRPr/>
          </a:p>
        </p:txBody>
      </p:sp>
      <p:cxnSp>
        <p:nvCxnSpPr>
          <p:cNvPr id="222" name="Google Shape;222;p35"/>
          <p:cNvCxnSpPr/>
          <p:nvPr/>
        </p:nvCxnSpPr>
        <p:spPr>
          <a:xfrm>
            <a:off x="5798820" y="5562600"/>
            <a:ext cx="838200" cy="0"/>
          </a:xfrm>
          <a:prstGeom prst="straightConnector1">
            <a:avLst/>
          </a:prstGeom>
          <a:noFill/>
          <a:ln cap="flat" cmpd="sng" w="9525">
            <a:solidFill>
              <a:srgbClr val="4A7DBA"/>
            </a:solidFill>
            <a:prstDash val="solid"/>
            <a:round/>
            <a:headEnd len="sm" w="sm" type="none"/>
            <a:tailEnd len="sm" w="sm" type="none"/>
          </a:ln>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Aritmatika Integer</a:t>
            </a:r>
            <a:endParaRPr/>
          </a:p>
        </p:txBody>
      </p:sp>
      <p:sp>
        <p:nvSpPr>
          <p:cNvPr id="228" name="Google Shape;228;p3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a:bodyPr>
          <a:lstStyle/>
          <a:p>
            <a:pPr indent="-342900" lvl="0" marL="342900" rtl="0" algn="l">
              <a:spcBef>
                <a:spcPts val="0"/>
              </a:spcBef>
              <a:spcAft>
                <a:spcPts val="0"/>
              </a:spcAft>
              <a:buClr>
                <a:schemeClr val="dk1"/>
              </a:buClr>
              <a:buSzPct val="100000"/>
              <a:buChar char="•"/>
            </a:pPr>
            <a:r>
              <a:rPr lang="en-US">
                <a:latin typeface="Arial"/>
                <a:ea typeface="Arial"/>
                <a:cs typeface="Arial"/>
                <a:sym typeface="Arial"/>
              </a:rPr>
              <a:t>Hasil = 1110 adalah bilangan negatif maka positifnya adalah = komplement 2-kan bilangan tersebut : 0010 = +2 maka bilangan 1110 adalah negatif dari 2 atau (-2)</a:t>
            </a:r>
            <a:endParaRPr/>
          </a:p>
          <a:p>
            <a:pPr indent="-342900" lvl="0" marL="342900" rtl="0" algn="l">
              <a:spcBef>
                <a:spcPts val="592"/>
              </a:spcBef>
              <a:spcAft>
                <a:spcPts val="0"/>
              </a:spcAft>
              <a:buClr>
                <a:schemeClr val="dk1"/>
              </a:buClr>
              <a:buSzPct val="100000"/>
              <a:buChar char="•"/>
            </a:pPr>
            <a:r>
              <a:rPr lang="en-US">
                <a:latin typeface="Arial"/>
                <a:ea typeface="Arial"/>
                <a:cs typeface="Arial"/>
                <a:sym typeface="Arial"/>
              </a:rPr>
              <a:t>Aturan overflow = Bila dua buah bilangan di tambahkan, dan keduanya positif atau keduanya negatif maka over flow akan terjadi jika dan hanya jika hasilnya memiliki tanda yang berlawanan. </a:t>
            </a:r>
            <a:endParaRPr>
              <a:latin typeface="Arial"/>
              <a:ea typeface="Arial"/>
              <a:cs typeface="Arial"/>
              <a:sym typeface="Arial"/>
            </a:endParaRPr>
          </a:p>
          <a:p>
            <a:pPr indent="-154940" lvl="0" marL="342900" rtl="0" algn="l">
              <a:spcBef>
                <a:spcPts val="592"/>
              </a:spcBef>
              <a:spcAft>
                <a:spcPts val="0"/>
              </a:spcAft>
              <a:buClr>
                <a:schemeClr val="dk1"/>
              </a:buClr>
              <a:buSzPct val="10000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PENJUMLAHAN</a:t>
            </a:r>
            <a:endParaRPr b="1"/>
          </a:p>
        </p:txBody>
      </p:sp>
      <p:sp>
        <p:nvSpPr>
          <p:cNvPr id="234" name="Google Shape;234;p37"/>
          <p:cNvSpPr txBox="1"/>
          <p:nvPr>
            <p:ph idx="1" type="body"/>
          </p:nvPr>
        </p:nvSpPr>
        <p:spPr>
          <a:xfrm>
            <a:off x="457200" y="4724400"/>
            <a:ext cx="8229600" cy="1401763"/>
          </a:xfrm>
          <a:prstGeom prst="rect">
            <a:avLst/>
          </a:prstGeom>
          <a:noFill/>
          <a:ln>
            <a:noFill/>
          </a:ln>
        </p:spPr>
        <p:txBody>
          <a:bodyPr anchorCtr="0" anchor="t" bIns="45700" lIns="91425" spcFirstLastPara="1" rIns="91425" wrap="square" tIns="45700">
            <a:normAutofit fontScale="55000" lnSpcReduction="20000"/>
          </a:bodyPr>
          <a:lstStyle/>
          <a:p>
            <a:pPr indent="-231140" lvl="0" marL="342900" rtl="0" algn="l">
              <a:spcBef>
                <a:spcPts val="0"/>
              </a:spcBef>
              <a:spcAft>
                <a:spcPts val="0"/>
              </a:spcAft>
              <a:buClr>
                <a:schemeClr val="dk1"/>
              </a:buClr>
              <a:buSzPct val="100000"/>
              <a:buNone/>
            </a:pPr>
            <a:r>
              <a:t/>
            </a:r>
            <a:endParaRPr/>
          </a:p>
          <a:p>
            <a:pPr indent="-231140" lvl="0" marL="342900" rtl="0" algn="l">
              <a:spcBef>
                <a:spcPts val="352"/>
              </a:spcBef>
              <a:spcAft>
                <a:spcPts val="0"/>
              </a:spcAft>
              <a:buClr>
                <a:schemeClr val="dk1"/>
              </a:buClr>
              <a:buSzPct val="100000"/>
              <a:buNone/>
            </a:pPr>
            <a:r>
              <a:t/>
            </a:r>
            <a:endParaRPr/>
          </a:p>
          <a:p>
            <a:pPr indent="-342900" lvl="0" marL="342900" rtl="0" algn="l">
              <a:spcBef>
                <a:spcPts val="352"/>
              </a:spcBef>
              <a:spcAft>
                <a:spcPts val="0"/>
              </a:spcAft>
              <a:buClr>
                <a:schemeClr val="dk1"/>
              </a:buClr>
              <a:buSzPct val="100000"/>
              <a:buChar char="•"/>
            </a:pPr>
            <a:r>
              <a:rPr lang="en-US"/>
              <a:t>Overflow ATURAN: Jika dua nomor yang ditambahkan, dan mereka keduanya positif atau keduanya negatif, maka overflow terjadi jika dan hanya jika hasilnya memiliki tanda yang berlawanan.</a:t>
            </a:r>
            <a:endParaRPr/>
          </a:p>
        </p:txBody>
      </p:sp>
      <p:pic>
        <p:nvPicPr>
          <p:cNvPr id="235" name="Google Shape;235;p37"/>
          <p:cNvPicPr preferRelativeResize="0"/>
          <p:nvPr/>
        </p:nvPicPr>
        <p:blipFill rotWithShape="1">
          <a:blip r:embed="rId3">
            <a:alphaModFix/>
          </a:blip>
          <a:srcRect b="0" l="0" r="0" t="0"/>
          <a:stretch/>
        </p:blipFill>
        <p:spPr>
          <a:xfrm>
            <a:off x="2286000" y="1524000"/>
            <a:ext cx="4438650" cy="3653916"/>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PENGURANGAN</a:t>
            </a:r>
            <a:endParaRPr b="1"/>
          </a:p>
        </p:txBody>
      </p:sp>
      <p:sp>
        <p:nvSpPr>
          <p:cNvPr id="241" name="Google Shape;241;p38"/>
          <p:cNvSpPr txBox="1"/>
          <p:nvPr>
            <p:ph idx="1" type="body"/>
          </p:nvPr>
        </p:nvSpPr>
        <p:spPr>
          <a:xfrm>
            <a:off x="457200" y="1600201"/>
            <a:ext cx="8229600" cy="1371599"/>
          </a:xfrm>
          <a:prstGeom prst="rect">
            <a:avLst/>
          </a:prstGeom>
          <a:noFill/>
          <a:ln>
            <a:noFill/>
          </a:ln>
        </p:spPr>
        <p:txBody>
          <a:bodyPr anchorCtr="0" anchor="t" bIns="45700" lIns="91425" spcFirstLastPara="1" rIns="91425" wrap="square" tIns="45700">
            <a:normAutofit fontScale="77500" lnSpcReduction="20000"/>
          </a:bodyPr>
          <a:lstStyle/>
          <a:p>
            <a:pPr indent="-342900" lvl="0" marL="342900" rtl="0" algn="l">
              <a:spcBef>
                <a:spcPts val="0"/>
              </a:spcBef>
              <a:spcAft>
                <a:spcPts val="0"/>
              </a:spcAft>
              <a:buClr>
                <a:schemeClr val="dk1"/>
              </a:buClr>
              <a:buSzPct val="100000"/>
              <a:buChar char="•"/>
            </a:pPr>
            <a:r>
              <a:rPr lang="en-US"/>
              <a:t>Pengurangan ATURAN: Untuk mengurangi satu nomor (pengurang) dari yang lain (minuend), mengambil komplemen twos (negasi) dari pengurang dan menambahkannya ke minuend tersebut.</a:t>
            </a:r>
            <a:endParaRPr/>
          </a:p>
        </p:txBody>
      </p:sp>
      <p:pic>
        <p:nvPicPr>
          <p:cNvPr id="242" name="Google Shape;242;p38"/>
          <p:cNvPicPr preferRelativeResize="0"/>
          <p:nvPr/>
        </p:nvPicPr>
        <p:blipFill rotWithShape="1">
          <a:blip r:embed="rId3">
            <a:alphaModFix/>
          </a:blip>
          <a:srcRect b="0" l="0" r="0" t="0"/>
          <a:stretch/>
        </p:blipFill>
        <p:spPr>
          <a:xfrm>
            <a:off x="2715578" y="2971800"/>
            <a:ext cx="3743325" cy="363855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PERKALIAN</a:t>
            </a:r>
            <a:endParaRPr b="1"/>
          </a:p>
        </p:txBody>
      </p:sp>
      <p:sp>
        <p:nvSpPr>
          <p:cNvPr id="248" name="Google Shape;248;p3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Kompleks</a:t>
            </a:r>
            <a:endParaRPr/>
          </a:p>
          <a:p>
            <a:pPr indent="-342900" lvl="0" marL="342900" rtl="0" algn="l">
              <a:spcBef>
                <a:spcPts val="640"/>
              </a:spcBef>
              <a:spcAft>
                <a:spcPts val="0"/>
              </a:spcAft>
              <a:buClr>
                <a:schemeClr val="dk1"/>
              </a:buClr>
              <a:buSzPts val="3200"/>
              <a:buChar char="•"/>
            </a:pPr>
            <a:r>
              <a:rPr lang="en-US"/>
              <a:t>Bekerja dengan partial product untuk setiap digit</a:t>
            </a:r>
            <a:endParaRPr/>
          </a:p>
          <a:p>
            <a:pPr indent="-342900" lvl="0" marL="342900" rtl="0" algn="l">
              <a:spcBef>
                <a:spcPts val="640"/>
              </a:spcBef>
              <a:spcAft>
                <a:spcPts val="0"/>
              </a:spcAft>
              <a:buClr>
                <a:schemeClr val="dk1"/>
              </a:buClr>
              <a:buSzPts val="3200"/>
              <a:buChar char="•"/>
            </a:pPr>
            <a:r>
              <a:rPr lang="en-US"/>
              <a:t>Perhatikan penempatan nilai di kolom.</a:t>
            </a:r>
            <a:endParaRPr/>
          </a:p>
          <a:p>
            <a:pPr indent="-342900" lvl="0" marL="342900" rtl="0" algn="l">
              <a:spcBef>
                <a:spcPts val="640"/>
              </a:spcBef>
              <a:spcAft>
                <a:spcPts val="0"/>
              </a:spcAft>
              <a:buClr>
                <a:schemeClr val="dk1"/>
              </a:buClr>
              <a:buSzPts val="3200"/>
              <a:buChar char="•"/>
            </a:pPr>
            <a:r>
              <a:rPr lang="en-US"/>
              <a:t>Jumlahkan partial products</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PERKALIAN</a:t>
            </a:r>
            <a:endParaRPr/>
          </a:p>
        </p:txBody>
      </p:sp>
      <p:pic>
        <p:nvPicPr>
          <p:cNvPr id="254" name="Google Shape;254;p40"/>
          <p:cNvPicPr preferRelativeResize="0"/>
          <p:nvPr/>
        </p:nvPicPr>
        <p:blipFill rotWithShape="1">
          <a:blip r:embed="rId3">
            <a:alphaModFix/>
          </a:blip>
          <a:srcRect b="0" l="0" r="0" t="0"/>
          <a:stretch/>
        </p:blipFill>
        <p:spPr>
          <a:xfrm>
            <a:off x="2019157" y="1676400"/>
            <a:ext cx="4744805" cy="3862387"/>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Unsigned Binary Multiplication</a:t>
            </a:r>
            <a:endParaRPr/>
          </a:p>
        </p:txBody>
      </p:sp>
      <p:pic>
        <p:nvPicPr>
          <p:cNvPr id="260" name="Google Shape;260;p41"/>
          <p:cNvPicPr preferRelativeResize="0"/>
          <p:nvPr>
            <p:ph idx="1" type="body"/>
          </p:nvPr>
        </p:nvPicPr>
        <p:blipFill rotWithShape="1">
          <a:blip r:embed="rId3">
            <a:alphaModFix/>
          </a:blip>
          <a:srcRect b="58116" l="0" r="0" t="0"/>
          <a:stretch/>
        </p:blipFill>
        <p:spPr>
          <a:xfrm>
            <a:off x="1295400" y="1752600"/>
            <a:ext cx="6707912" cy="4114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Key Points</a:t>
            </a:r>
            <a:endParaRPr b="1"/>
          </a:p>
        </p:txBody>
      </p:sp>
      <p:sp>
        <p:nvSpPr>
          <p:cNvPr id="101" name="Google Shape;101;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70000" lnSpcReduction="20000"/>
          </a:bodyPr>
          <a:lstStyle/>
          <a:p>
            <a:pPr indent="-342900" lvl="0" marL="342900" rtl="0" algn="just">
              <a:spcBef>
                <a:spcPts val="0"/>
              </a:spcBef>
              <a:spcAft>
                <a:spcPts val="0"/>
              </a:spcAft>
              <a:buClr>
                <a:schemeClr val="dk1"/>
              </a:buClr>
              <a:buSzPct val="100000"/>
              <a:buChar char="•"/>
            </a:pPr>
            <a:r>
              <a:rPr lang="en-US"/>
              <a:t>Dua prinsip utama untuk aritmatika komputer adalah cara di mana bilangan direpresentasikan (format biner) dan algoritma yang digunakan untuk operasi aritmatika dasar (menambah, mengurangi, mengalikan, membagi). Kedua pertimbangan ini berlaku baik untuk aritmatika integer dan floating-point.</a:t>
            </a:r>
            <a:endParaRPr/>
          </a:p>
          <a:p>
            <a:pPr indent="-342900" lvl="0" marL="342900" rtl="0" algn="just">
              <a:spcBef>
                <a:spcPts val="448"/>
              </a:spcBef>
              <a:spcAft>
                <a:spcPts val="0"/>
              </a:spcAft>
              <a:buClr>
                <a:schemeClr val="dk1"/>
              </a:buClr>
              <a:buSzPct val="100000"/>
              <a:buChar char="•"/>
            </a:pPr>
            <a:r>
              <a:rPr lang="en-US"/>
              <a:t>Bilangan Floating-point dinyatakan sebagai bilangan (significand) yang dikalikan dengan sebuah konstanta (basis) dengan kenaikan beberapa pangkat bilangan bulat (eksponen). Floating point dapat digunakan untuk merepresentasikan jumlah yang sangat besar dan sangat kecil.</a:t>
            </a:r>
            <a:endParaRPr/>
          </a:p>
          <a:p>
            <a:pPr indent="-342900" lvl="0" marL="342900" rtl="0" algn="just">
              <a:spcBef>
                <a:spcPts val="448"/>
              </a:spcBef>
              <a:spcAft>
                <a:spcPts val="0"/>
              </a:spcAft>
              <a:buClr>
                <a:schemeClr val="dk1"/>
              </a:buClr>
              <a:buSzPct val="100000"/>
              <a:buChar char="•"/>
            </a:pPr>
            <a:r>
              <a:rPr lang="en-US"/>
              <a:t>Sebagian besar prosesor menerapkan standar IEEE 754 untuk representasi floating-point dan aritmatika floating-point. IEEE 754 mendefinisikan kedua 32-bit dan format 64-bit.</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4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Execution of Example</a:t>
            </a:r>
            <a:endParaRPr/>
          </a:p>
        </p:txBody>
      </p:sp>
      <p:pic>
        <p:nvPicPr>
          <p:cNvPr id="267" name="Google Shape;267;p42"/>
          <p:cNvPicPr preferRelativeResize="0"/>
          <p:nvPr>
            <p:ph idx="1" type="body"/>
          </p:nvPr>
        </p:nvPicPr>
        <p:blipFill rotWithShape="1">
          <a:blip r:embed="rId3">
            <a:alphaModFix/>
          </a:blip>
          <a:srcRect b="12817" l="0" r="0" t="44203"/>
          <a:stretch/>
        </p:blipFill>
        <p:spPr>
          <a:xfrm>
            <a:off x="914400" y="1676400"/>
            <a:ext cx="6657912" cy="419100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Multiplying Negative Numbers</a:t>
            </a:r>
            <a:endParaRPr/>
          </a:p>
        </p:txBody>
      </p:sp>
      <p:sp>
        <p:nvSpPr>
          <p:cNvPr id="273" name="Google Shape;273;p4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Ini tidak bekerja!</a:t>
            </a:r>
            <a:endParaRPr/>
          </a:p>
          <a:p>
            <a:pPr indent="-342900" lvl="0" marL="342900" rtl="0" algn="l">
              <a:spcBef>
                <a:spcPts val="640"/>
              </a:spcBef>
              <a:spcAft>
                <a:spcPts val="0"/>
              </a:spcAft>
              <a:buClr>
                <a:schemeClr val="dk1"/>
              </a:buClr>
              <a:buSzPts val="3200"/>
              <a:buChar char="•"/>
            </a:pPr>
            <a:r>
              <a:rPr lang="en-US"/>
              <a:t>solusi 1</a:t>
            </a:r>
            <a:endParaRPr/>
          </a:p>
          <a:p>
            <a:pPr indent="-342900" lvl="0" marL="679450" rtl="0" algn="l">
              <a:spcBef>
                <a:spcPts val="640"/>
              </a:spcBef>
              <a:spcAft>
                <a:spcPts val="0"/>
              </a:spcAft>
              <a:buClr>
                <a:schemeClr val="dk1"/>
              </a:buClr>
              <a:buSzPts val="3200"/>
              <a:buFont typeface="Noto Sans Symbols"/>
              <a:buChar char="✔"/>
            </a:pPr>
            <a:r>
              <a:rPr lang="en-US"/>
              <a:t>Konversikan ke positif jika diperlukan</a:t>
            </a:r>
            <a:endParaRPr/>
          </a:p>
          <a:p>
            <a:pPr indent="-342900" lvl="0" marL="679450" rtl="0" algn="l">
              <a:spcBef>
                <a:spcPts val="640"/>
              </a:spcBef>
              <a:spcAft>
                <a:spcPts val="0"/>
              </a:spcAft>
              <a:buClr>
                <a:schemeClr val="dk1"/>
              </a:buClr>
              <a:buSzPts val="3200"/>
              <a:buFont typeface="Noto Sans Symbols"/>
              <a:buChar char="✔"/>
            </a:pPr>
            <a:r>
              <a:rPr lang="en-US"/>
              <a:t>Kalikan seperti cara pada perkalian</a:t>
            </a:r>
            <a:endParaRPr/>
          </a:p>
          <a:p>
            <a:pPr indent="-342900" lvl="0" marL="679450" rtl="0" algn="l">
              <a:spcBef>
                <a:spcPts val="640"/>
              </a:spcBef>
              <a:spcAft>
                <a:spcPts val="0"/>
              </a:spcAft>
              <a:buClr>
                <a:schemeClr val="dk1"/>
              </a:buClr>
              <a:buSzPts val="3200"/>
              <a:buFont typeface="Noto Sans Symbols"/>
              <a:buChar char="✔"/>
            </a:pPr>
            <a:r>
              <a:rPr lang="en-US"/>
              <a:t>Jika tanda-tanda yang berbeda, komplemen 2-kan jawaban.</a:t>
            </a:r>
            <a:endParaRPr/>
          </a:p>
          <a:p>
            <a:pPr indent="-471488" lvl="0" marL="471488" rtl="0" algn="l">
              <a:spcBef>
                <a:spcPts val="640"/>
              </a:spcBef>
              <a:spcAft>
                <a:spcPts val="0"/>
              </a:spcAft>
              <a:buClr>
                <a:schemeClr val="dk1"/>
              </a:buClr>
              <a:buSzPts val="3200"/>
              <a:buChar char="•"/>
            </a:pPr>
            <a:r>
              <a:rPr lang="en-US"/>
              <a:t>Solusi 2</a:t>
            </a:r>
            <a:br>
              <a:rPr lang="en-US"/>
            </a:br>
            <a:r>
              <a:rPr lang="en-US"/>
              <a:t>Algoritma Booth</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4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Booth’s Algorithm</a:t>
            </a:r>
            <a:endParaRPr/>
          </a:p>
        </p:txBody>
      </p:sp>
      <p:pic>
        <p:nvPicPr>
          <p:cNvPr id="279" name="Google Shape;279;p44"/>
          <p:cNvPicPr preferRelativeResize="0"/>
          <p:nvPr/>
        </p:nvPicPr>
        <p:blipFill rotWithShape="1">
          <a:blip r:embed="rId3">
            <a:alphaModFix/>
          </a:blip>
          <a:srcRect b="20520" l="0" r="0" t="0"/>
          <a:stretch/>
        </p:blipFill>
        <p:spPr>
          <a:xfrm>
            <a:off x="1524000" y="1219200"/>
            <a:ext cx="6019800" cy="517525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4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Booth’s Algorithm</a:t>
            </a:r>
            <a:endParaRPr/>
          </a:p>
        </p:txBody>
      </p:sp>
      <p:pic>
        <p:nvPicPr>
          <p:cNvPr id="286" name="Google Shape;286;p45"/>
          <p:cNvPicPr preferRelativeResize="0"/>
          <p:nvPr>
            <p:ph idx="1" type="body"/>
          </p:nvPr>
        </p:nvPicPr>
        <p:blipFill rotWithShape="1">
          <a:blip r:embed="rId3">
            <a:alphaModFix/>
          </a:blip>
          <a:srcRect b="23479" l="0" r="0" t="0"/>
          <a:stretch/>
        </p:blipFill>
        <p:spPr>
          <a:xfrm>
            <a:off x="1435640" y="1402388"/>
            <a:ext cx="5955760" cy="3332849"/>
          </a:xfrm>
          <a:prstGeom prst="rect">
            <a:avLst/>
          </a:prstGeom>
          <a:noFill/>
          <a:ln>
            <a:noFill/>
          </a:ln>
        </p:spPr>
      </p:pic>
      <p:sp>
        <p:nvSpPr>
          <p:cNvPr id="287" name="Google Shape;287;p45"/>
          <p:cNvSpPr/>
          <p:nvPr/>
        </p:nvSpPr>
        <p:spPr>
          <a:xfrm>
            <a:off x="883920" y="4678680"/>
            <a:ext cx="7239000" cy="17543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Aturan:</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Jika kedua bit Q</a:t>
            </a:r>
            <a:r>
              <a:rPr baseline="-25000" lang="en-US" sz="1800">
                <a:solidFill>
                  <a:schemeClr val="dk1"/>
                </a:solidFill>
                <a:latin typeface="Calibri"/>
                <a:ea typeface="Calibri"/>
                <a:cs typeface="Calibri"/>
                <a:sym typeface="Calibri"/>
              </a:rPr>
              <a:t>0</a:t>
            </a:r>
            <a:r>
              <a:rPr lang="en-US" sz="1800">
                <a:solidFill>
                  <a:schemeClr val="dk1"/>
                </a:solidFill>
                <a:latin typeface="Calibri"/>
                <a:ea typeface="Calibri"/>
                <a:cs typeface="Calibri"/>
                <a:sym typeface="Calibri"/>
              </a:rPr>
              <a:t> dan Q</a:t>
            </a:r>
            <a:r>
              <a:rPr baseline="-25000" lang="en-US" sz="1800">
                <a:solidFill>
                  <a:schemeClr val="dk1"/>
                </a:solidFill>
                <a:latin typeface="Calibri"/>
                <a:ea typeface="Calibri"/>
                <a:cs typeface="Calibri"/>
                <a:sym typeface="Calibri"/>
              </a:rPr>
              <a:t>-1</a:t>
            </a:r>
            <a:r>
              <a:rPr lang="en-US" sz="1800">
                <a:solidFill>
                  <a:schemeClr val="dk1"/>
                </a:solidFill>
                <a:latin typeface="Calibri"/>
                <a:ea typeface="Calibri"/>
                <a:cs typeface="Calibri"/>
                <a:sym typeface="Calibri"/>
              </a:rPr>
              <a:t> sama  (1–1 or 0–0), maka geser ke kanan satu kali semua bit yang ada di register A,Q, Q</a:t>
            </a:r>
            <a:r>
              <a:rPr baseline="-25000" lang="en-US" sz="1800">
                <a:solidFill>
                  <a:schemeClr val="dk1"/>
                </a:solidFill>
                <a:latin typeface="Calibri"/>
                <a:ea typeface="Calibri"/>
                <a:cs typeface="Calibri"/>
                <a:sym typeface="Calibri"/>
              </a:rPr>
              <a:t>-1</a:t>
            </a:r>
            <a:r>
              <a:rPr lang="en-US" sz="1800">
                <a:solidFill>
                  <a:schemeClr val="dk1"/>
                </a:solidFill>
                <a:latin typeface="Calibri"/>
                <a:ea typeface="Calibri"/>
                <a:cs typeface="Calibri"/>
                <a:sym typeface="Calibri"/>
              </a:rPr>
              <a:t>.</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Jika bit Q</a:t>
            </a:r>
            <a:r>
              <a:rPr baseline="-25000" lang="en-US" sz="1800">
                <a:solidFill>
                  <a:schemeClr val="dk1"/>
                </a:solidFill>
                <a:latin typeface="Calibri"/>
                <a:ea typeface="Calibri"/>
                <a:cs typeface="Calibri"/>
                <a:sym typeface="Calibri"/>
              </a:rPr>
              <a:t>0</a:t>
            </a:r>
            <a:r>
              <a:rPr lang="en-US" sz="1800">
                <a:solidFill>
                  <a:schemeClr val="dk1"/>
                </a:solidFill>
                <a:latin typeface="Calibri"/>
                <a:ea typeface="Calibri"/>
                <a:cs typeface="Calibri"/>
                <a:sym typeface="Calibri"/>
              </a:rPr>
              <a:t> dan Q</a:t>
            </a:r>
            <a:r>
              <a:rPr baseline="-25000" lang="en-US" sz="1800">
                <a:solidFill>
                  <a:schemeClr val="dk1"/>
                </a:solidFill>
                <a:latin typeface="Calibri"/>
                <a:ea typeface="Calibri"/>
                <a:cs typeface="Calibri"/>
                <a:sym typeface="Calibri"/>
              </a:rPr>
              <a:t>-1</a:t>
            </a:r>
            <a:r>
              <a:rPr lang="en-US" sz="1800">
                <a:solidFill>
                  <a:schemeClr val="dk1"/>
                </a:solidFill>
                <a:latin typeface="Calibri"/>
                <a:ea typeface="Calibri"/>
                <a:cs typeface="Calibri"/>
                <a:sym typeface="Calibri"/>
              </a:rPr>
              <a:t> (0-1) maka multiplicand dijumlahkan dgn A. Jika bit Q</a:t>
            </a:r>
            <a:r>
              <a:rPr baseline="-25000" lang="en-US" sz="1800">
                <a:solidFill>
                  <a:schemeClr val="dk1"/>
                </a:solidFill>
                <a:latin typeface="Calibri"/>
                <a:ea typeface="Calibri"/>
                <a:cs typeface="Calibri"/>
                <a:sym typeface="Calibri"/>
              </a:rPr>
              <a:t>0</a:t>
            </a:r>
            <a:r>
              <a:rPr lang="en-US" sz="1800">
                <a:solidFill>
                  <a:schemeClr val="dk1"/>
                </a:solidFill>
                <a:latin typeface="Calibri"/>
                <a:ea typeface="Calibri"/>
                <a:cs typeface="Calibri"/>
                <a:sym typeface="Calibri"/>
              </a:rPr>
              <a:t> dan Q</a:t>
            </a:r>
            <a:r>
              <a:rPr baseline="-25000" lang="en-US" sz="1800">
                <a:solidFill>
                  <a:schemeClr val="dk1"/>
                </a:solidFill>
                <a:latin typeface="Calibri"/>
                <a:ea typeface="Calibri"/>
                <a:cs typeface="Calibri"/>
                <a:sym typeface="Calibri"/>
              </a:rPr>
              <a:t>-1</a:t>
            </a:r>
            <a:r>
              <a:rPr lang="en-US" sz="1800">
                <a:solidFill>
                  <a:schemeClr val="dk1"/>
                </a:solidFill>
                <a:latin typeface="Calibri"/>
                <a:ea typeface="Calibri"/>
                <a:cs typeface="Calibri"/>
                <a:sym typeface="Calibri"/>
              </a:rPr>
              <a:t> (1-0) 🡪 A  - M dan hasil disimpan di register A lalu geser 1x.</a:t>
            </a:r>
            <a:endParaRPr sz="1800">
              <a:solidFill>
                <a:schemeClr val="dk1"/>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4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Booth’s Algorithm</a:t>
            </a:r>
            <a:endParaRPr/>
          </a:p>
        </p:txBody>
      </p:sp>
      <p:pic>
        <p:nvPicPr>
          <p:cNvPr id="293" name="Google Shape;293;p46"/>
          <p:cNvPicPr preferRelativeResize="0"/>
          <p:nvPr/>
        </p:nvPicPr>
        <p:blipFill rotWithShape="1">
          <a:blip r:embed="rId3">
            <a:alphaModFix/>
          </a:blip>
          <a:srcRect b="0" l="0" r="0" t="0"/>
          <a:stretch/>
        </p:blipFill>
        <p:spPr>
          <a:xfrm>
            <a:off x="546538" y="1219200"/>
            <a:ext cx="7924800" cy="4977161"/>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47"/>
          <p:cNvSpPr txBox="1"/>
          <p:nvPr>
            <p:ph idx="1" type="body"/>
          </p:nvPr>
        </p:nvSpPr>
        <p:spPr>
          <a:xfrm>
            <a:off x="1043492" y="1600201"/>
            <a:ext cx="6777317" cy="23622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Pembagian biner dilakukan juga dengan cara yang sama dengan bilangan desimal.</a:t>
            </a:r>
            <a:endParaRPr/>
          </a:p>
          <a:p>
            <a:pPr indent="-342900" lvl="0" marL="342900" rtl="0" algn="l">
              <a:spcBef>
                <a:spcPts val="640"/>
              </a:spcBef>
              <a:spcAft>
                <a:spcPts val="0"/>
              </a:spcAft>
              <a:buClr>
                <a:schemeClr val="dk1"/>
              </a:buClr>
              <a:buSzPts val="3200"/>
              <a:buChar char="•"/>
            </a:pPr>
            <a:r>
              <a:rPr lang="en-US"/>
              <a:t>contoh : </a:t>
            </a:r>
            <a:endParaRPr/>
          </a:p>
          <a:p>
            <a:pPr indent="0" lvl="0" marL="68580" rtl="0" algn="l">
              <a:spcBef>
                <a:spcPts val="640"/>
              </a:spcBef>
              <a:spcAft>
                <a:spcPts val="0"/>
              </a:spcAft>
              <a:buClr>
                <a:schemeClr val="dk1"/>
              </a:buClr>
              <a:buSzPts val="3200"/>
              <a:buNone/>
            </a:pPr>
            <a:r>
              <a:t/>
            </a:r>
            <a:endParaRPr/>
          </a:p>
        </p:txBody>
      </p:sp>
      <p:sp>
        <p:nvSpPr>
          <p:cNvPr id="299" name="Google Shape;299;p47"/>
          <p:cNvSpPr txBox="1"/>
          <p:nvPr>
            <p:ph type="title"/>
          </p:nvPr>
        </p:nvSpPr>
        <p:spPr>
          <a:xfrm>
            <a:off x="1043490" y="762000"/>
            <a:ext cx="7024744" cy="722864"/>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en-US"/>
              <a:t>PEMBAGIAN</a:t>
            </a:r>
            <a:endParaRPr/>
          </a:p>
        </p:txBody>
      </p:sp>
      <p:sp>
        <p:nvSpPr>
          <p:cNvPr id="300" name="Google Shape;300;p47"/>
          <p:cNvSpPr txBox="1"/>
          <p:nvPr/>
        </p:nvSpPr>
        <p:spPr>
          <a:xfrm>
            <a:off x="3357283" y="3581400"/>
            <a:ext cx="6777317" cy="2971800"/>
          </a:xfrm>
          <a:prstGeom prst="rect">
            <a:avLst/>
          </a:prstGeom>
          <a:noFill/>
          <a:ln>
            <a:noFill/>
          </a:ln>
        </p:spPr>
        <p:txBody>
          <a:bodyPr anchorCtr="0" anchor="t" bIns="45700" lIns="91425" spcFirstLastPara="1" rIns="91425" wrap="square" tIns="45700">
            <a:normAutofit fontScale="70000" lnSpcReduction="20000"/>
          </a:bodyPr>
          <a:lstStyle/>
          <a:p>
            <a:pPr indent="0" lvl="0" marL="0" marR="0" rtl="0" algn="l">
              <a:spcBef>
                <a:spcPts val="0"/>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101/1111101\11001</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101        - </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101</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101      -</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01</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00    -</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10</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00   -</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101</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101   -</a:t>
            </a:r>
            <a:endParaRPr/>
          </a:p>
          <a:p>
            <a:pPr indent="0" lvl="0" marL="0" marR="0" rtl="0" algn="l">
              <a:spcBef>
                <a:spcPts val="336"/>
              </a:spcBef>
              <a:spcAft>
                <a:spcPts val="0"/>
              </a:spcAft>
              <a:buClr>
                <a:schemeClr val="accent1"/>
              </a:buClr>
              <a:buSzPct val="76000"/>
              <a:buFont typeface="Noto Sans Symbols"/>
              <a:buNone/>
            </a:pPr>
            <a:r>
              <a:rPr lang="en-US" sz="2400">
                <a:solidFill>
                  <a:schemeClr val="dk2"/>
                </a:solidFill>
                <a:latin typeface="Calibri"/>
                <a:ea typeface="Calibri"/>
                <a:cs typeface="Calibri"/>
                <a:sym typeface="Calibri"/>
              </a:rPr>
              <a:t>                       0</a:t>
            </a:r>
            <a:endParaRPr sz="2400">
              <a:solidFill>
                <a:schemeClr val="dk2"/>
              </a:solidFill>
              <a:latin typeface="Calibri"/>
              <a:ea typeface="Calibri"/>
              <a:cs typeface="Calibri"/>
              <a:sym typeface="Calibri"/>
            </a:endParaRPr>
          </a:p>
          <a:p>
            <a:pPr indent="0" lvl="0" marL="68580" marR="0" rtl="0" algn="l">
              <a:spcBef>
                <a:spcPts val="336"/>
              </a:spcBef>
              <a:spcAft>
                <a:spcPts val="0"/>
              </a:spcAft>
              <a:buClr>
                <a:schemeClr val="accent1"/>
              </a:buClr>
              <a:buSzPct val="76000"/>
              <a:buFont typeface="Noto Sans Symbols"/>
              <a:buNone/>
            </a:pPr>
            <a:r>
              <a:t/>
            </a:r>
            <a:endParaRPr sz="2400">
              <a:solidFill>
                <a:schemeClr val="dk2"/>
              </a:solidFill>
              <a:latin typeface="Calibri"/>
              <a:ea typeface="Calibri"/>
              <a:cs typeface="Calibri"/>
              <a:sym typeface="Calibri"/>
            </a:endParaRPr>
          </a:p>
        </p:txBody>
      </p:sp>
      <p:cxnSp>
        <p:nvCxnSpPr>
          <p:cNvPr id="301" name="Google Shape;301;p47"/>
          <p:cNvCxnSpPr/>
          <p:nvPr/>
        </p:nvCxnSpPr>
        <p:spPr>
          <a:xfrm>
            <a:off x="3657600" y="4114800"/>
            <a:ext cx="762000" cy="0"/>
          </a:xfrm>
          <a:prstGeom prst="straightConnector1">
            <a:avLst/>
          </a:prstGeom>
          <a:noFill/>
          <a:ln cap="flat" cmpd="sng" w="9525">
            <a:solidFill>
              <a:srgbClr val="4A7DBA"/>
            </a:solidFill>
            <a:prstDash val="solid"/>
            <a:round/>
            <a:headEnd len="sm" w="sm" type="none"/>
            <a:tailEnd len="sm" w="sm" type="none"/>
          </a:ln>
        </p:spPr>
      </p:cxnSp>
      <p:cxnSp>
        <p:nvCxnSpPr>
          <p:cNvPr id="302" name="Google Shape;302;p47"/>
          <p:cNvCxnSpPr/>
          <p:nvPr/>
        </p:nvCxnSpPr>
        <p:spPr>
          <a:xfrm>
            <a:off x="3810000" y="4572000"/>
            <a:ext cx="762000" cy="0"/>
          </a:xfrm>
          <a:prstGeom prst="straightConnector1">
            <a:avLst/>
          </a:prstGeom>
          <a:noFill/>
          <a:ln cap="flat" cmpd="sng" w="9525">
            <a:solidFill>
              <a:srgbClr val="4A7DBA"/>
            </a:solidFill>
            <a:prstDash val="solid"/>
            <a:round/>
            <a:headEnd len="sm" w="sm" type="none"/>
            <a:tailEnd len="sm" w="sm" type="none"/>
          </a:ln>
        </p:spPr>
      </p:cxnSp>
      <p:cxnSp>
        <p:nvCxnSpPr>
          <p:cNvPr id="303" name="Google Shape;303;p47"/>
          <p:cNvCxnSpPr/>
          <p:nvPr/>
        </p:nvCxnSpPr>
        <p:spPr>
          <a:xfrm>
            <a:off x="3962400" y="5105400"/>
            <a:ext cx="762000" cy="0"/>
          </a:xfrm>
          <a:prstGeom prst="straightConnector1">
            <a:avLst/>
          </a:prstGeom>
          <a:noFill/>
          <a:ln cap="flat" cmpd="sng" w="9525">
            <a:solidFill>
              <a:srgbClr val="4A7DBA"/>
            </a:solidFill>
            <a:prstDash val="solid"/>
            <a:round/>
            <a:headEnd len="sm" w="sm" type="none"/>
            <a:tailEnd len="sm" w="sm" type="none"/>
          </a:ln>
        </p:spPr>
      </p:cxnSp>
      <p:cxnSp>
        <p:nvCxnSpPr>
          <p:cNvPr id="304" name="Google Shape;304;p47"/>
          <p:cNvCxnSpPr/>
          <p:nvPr/>
        </p:nvCxnSpPr>
        <p:spPr>
          <a:xfrm>
            <a:off x="4114800" y="5638800"/>
            <a:ext cx="762000" cy="0"/>
          </a:xfrm>
          <a:prstGeom prst="straightConnector1">
            <a:avLst/>
          </a:prstGeom>
          <a:noFill/>
          <a:ln cap="flat" cmpd="sng" w="9525">
            <a:solidFill>
              <a:srgbClr val="4A7DBA"/>
            </a:solidFill>
            <a:prstDash val="solid"/>
            <a:round/>
            <a:headEnd len="sm" w="sm" type="none"/>
            <a:tailEnd len="sm" w="sm" type="none"/>
          </a:ln>
        </p:spPr>
      </p:cxnSp>
      <p:cxnSp>
        <p:nvCxnSpPr>
          <p:cNvPr id="305" name="Google Shape;305;p47"/>
          <p:cNvCxnSpPr/>
          <p:nvPr/>
        </p:nvCxnSpPr>
        <p:spPr>
          <a:xfrm>
            <a:off x="4267200" y="6172200"/>
            <a:ext cx="762000" cy="0"/>
          </a:xfrm>
          <a:prstGeom prst="straightConnector1">
            <a:avLst/>
          </a:prstGeom>
          <a:noFill/>
          <a:ln cap="flat" cmpd="sng" w="9525">
            <a:solidFill>
              <a:srgbClr val="4A7DBA"/>
            </a:solidFill>
            <a:prstDash val="solid"/>
            <a:round/>
            <a:headEnd len="sm" w="sm" type="none"/>
            <a:tailEnd len="sm" w="sm" type="none"/>
          </a:ln>
        </p:spPr>
      </p:cxn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4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PEMBAGIAN</a:t>
            </a:r>
            <a:endParaRPr b="1"/>
          </a:p>
        </p:txBody>
      </p:sp>
      <p:pic>
        <p:nvPicPr>
          <p:cNvPr id="311" name="Google Shape;311;p48"/>
          <p:cNvPicPr preferRelativeResize="0"/>
          <p:nvPr/>
        </p:nvPicPr>
        <p:blipFill rotWithShape="1">
          <a:blip r:embed="rId3">
            <a:alphaModFix/>
          </a:blip>
          <a:srcRect b="0" l="0" r="0" t="0"/>
          <a:stretch/>
        </p:blipFill>
        <p:spPr>
          <a:xfrm>
            <a:off x="2667001" y="1225293"/>
            <a:ext cx="3952874" cy="5175507"/>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pic>
        <p:nvPicPr>
          <p:cNvPr id="316" name="Google Shape;316;p49"/>
          <p:cNvPicPr preferRelativeResize="0"/>
          <p:nvPr/>
        </p:nvPicPr>
        <p:blipFill rotWithShape="1">
          <a:blip r:embed="rId3">
            <a:alphaModFix/>
          </a:blip>
          <a:srcRect b="8256" l="0" r="0" t="0"/>
          <a:stretch/>
        </p:blipFill>
        <p:spPr>
          <a:xfrm>
            <a:off x="1295399" y="609599"/>
            <a:ext cx="6513195" cy="4467761"/>
          </a:xfrm>
          <a:prstGeom prst="rect">
            <a:avLst/>
          </a:prstGeom>
          <a:noFill/>
          <a:ln>
            <a:noFill/>
          </a:ln>
        </p:spPr>
      </p:pic>
      <p:sp>
        <p:nvSpPr>
          <p:cNvPr id="317" name="Google Shape;317;p49"/>
          <p:cNvSpPr/>
          <p:nvPr/>
        </p:nvSpPr>
        <p:spPr>
          <a:xfrm>
            <a:off x="609600" y="5077361"/>
            <a:ext cx="8202904" cy="132343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chemeClr val="dk1"/>
                </a:solidFill>
                <a:latin typeface="Calibri"/>
                <a:ea typeface="Calibri"/>
                <a:cs typeface="Calibri"/>
                <a:sym typeface="Calibri"/>
              </a:rPr>
              <a:t>Langkah:</a:t>
            </a:r>
            <a:endParaRPr/>
          </a:p>
          <a:p>
            <a:pPr indent="-514350" lvl="0" marL="514350" marR="0" rtl="0" algn="l">
              <a:spcBef>
                <a:spcPts val="0"/>
              </a:spcBef>
              <a:spcAft>
                <a:spcPts val="0"/>
              </a:spcAft>
              <a:buClr>
                <a:schemeClr val="dk1"/>
              </a:buClr>
              <a:buSzPts val="1600"/>
              <a:buFont typeface="Calibri"/>
              <a:buAutoNum type="arabicPeriod"/>
            </a:pPr>
            <a:r>
              <a:rPr b="1" lang="en-US" sz="1600">
                <a:solidFill>
                  <a:schemeClr val="dk1"/>
                </a:solidFill>
                <a:latin typeface="Calibri"/>
                <a:ea typeface="Calibri"/>
                <a:cs typeface="Calibri"/>
                <a:sym typeface="Calibri"/>
              </a:rPr>
              <a:t>Setiap step 🡪 A dan Q di geser ke kiri sebanyak 1 bit</a:t>
            </a:r>
            <a:endParaRPr/>
          </a:p>
          <a:p>
            <a:pPr indent="-514350" lvl="0" marL="514350" marR="0" rtl="0" algn="l">
              <a:spcBef>
                <a:spcPts val="0"/>
              </a:spcBef>
              <a:spcAft>
                <a:spcPts val="0"/>
              </a:spcAft>
              <a:buClr>
                <a:schemeClr val="dk1"/>
              </a:buClr>
              <a:buSzPts val="1600"/>
              <a:buFont typeface="Calibri"/>
              <a:buAutoNum type="arabicPeriod"/>
            </a:pPr>
            <a:r>
              <a:rPr b="1" lang="en-US" sz="1600">
                <a:solidFill>
                  <a:schemeClr val="dk1"/>
                </a:solidFill>
                <a:latin typeface="Calibri"/>
                <a:ea typeface="Calibri"/>
                <a:cs typeface="Calibri"/>
                <a:sym typeface="Calibri"/>
              </a:rPr>
              <a:t>A=A-M</a:t>
            </a:r>
            <a:endParaRPr/>
          </a:p>
          <a:p>
            <a:pPr indent="-514350" lvl="0" marL="514350" marR="0" rtl="0" algn="l">
              <a:spcBef>
                <a:spcPts val="0"/>
              </a:spcBef>
              <a:spcAft>
                <a:spcPts val="0"/>
              </a:spcAft>
              <a:buClr>
                <a:schemeClr val="dk1"/>
              </a:buClr>
              <a:buSzPts val="1600"/>
              <a:buFont typeface="Calibri"/>
              <a:buAutoNum type="arabicPeriod"/>
            </a:pPr>
            <a:r>
              <a:rPr b="1" lang="en-US" sz="1600">
                <a:solidFill>
                  <a:schemeClr val="dk1"/>
                </a:solidFill>
                <a:latin typeface="Calibri"/>
                <a:ea typeface="Calibri"/>
                <a:cs typeface="Calibri"/>
                <a:sym typeface="Calibri"/>
              </a:rPr>
              <a:t>Jika A positif maka Q</a:t>
            </a:r>
            <a:r>
              <a:rPr b="1" baseline="-25000" lang="en-US" sz="1600">
                <a:solidFill>
                  <a:schemeClr val="dk1"/>
                </a:solidFill>
                <a:latin typeface="Calibri"/>
                <a:ea typeface="Calibri"/>
                <a:cs typeface="Calibri"/>
                <a:sym typeface="Calibri"/>
              </a:rPr>
              <a:t>0 </a:t>
            </a:r>
            <a:r>
              <a:rPr b="1" lang="en-US" sz="1600">
                <a:solidFill>
                  <a:schemeClr val="dk1"/>
                </a:solidFill>
                <a:latin typeface="Calibri"/>
                <a:ea typeface="Calibri"/>
                <a:cs typeface="Calibri"/>
                <a:sym typeface="Calibri"/>
              </a:rPr>
              <a:t>= 1</a:t>
            </a:r>
            <a:endParaRPr/>
          </a:p>
          <a:p>
            <a:pPr indent="0" lvl="0" marL="0" marR="0" rtl="0" algn="l">
              <a:spcBef>
                <a:spcPts val="0"/>
              </a:spcBef>
              <a:spcAft>
                <a:spcPts val="0"/>
              </a:spcAft>
              <a:buNone/>
            </a:pPr>
            <a:r>
              <a:rPr b="1" lang="en-US" sz="1600">
                <a:solidFill>
                  <a:schemeClr val="dk1"/>
                </a:solidFill>
                <a:latin typeface="Calibri"/>
                <a:ea typeface="Calibri"/>
                <a:cs typeface="Calibri"/>
                <a:sym typeface="Calibri"/>
              </a:rPr>
              <a:t>           Jika A negatif maka Q</a:t>
            </a:r>
            <a:r>
              <a:rPr b="1" baseline="-25000" lang="en-US" sz="1600">
                <a:solidFill>
                  <a:schemeClr val="dk1"/>
                </a:solidFill>
                <a:latin typeface="Calibri"/>
                <a:ea typeface="Calibri"/>
                <a:cs typeface="Calibri"/>
                <a:sym typeface="Calibri"/>
              </a:rPr>
              <a:t>0 </a:t>
            </a:r>
            <a:r>
              <a:rPr b="1" lang="en-US" sz="1600">
                <a:solidFill>
                  <a:schemeClr val="dk1"/>
                </a:solidFill>
                <a:latin typeface="Calibri"/>
                <a:ea typeface="Calibri"/>
                <a:cs typeface="Calibri"/>
                <a:sym typeface="Calibri"/>
              </a:rPr>
              <a:t>= 0 dan restore angka sebelumnya</a:t>
            </a:r>
            <a:endParaRPr b="1" sz="1600">
              <a:solidFill>
                <a:schemeClr val="dk1"/>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5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Representasi Floating Point </a:t>
            </a:r>
            <a:endParaRPr/>
          </a:p>
        </p:txBody>
      </p:sp>
      <p:sp>
        <p:nvSpPr>
          <p:cNvPr id="323" name="Google Shape;323;p5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Untuk menuliskan bilangan floating point (bilangan pecahan) dilakukan dengan menuliskan bentuk eksponensial, sehingga bilangan tersebut memiliki bilangan dasar, bilangan pemangkat dan basis bilangan tersebut.</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5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Representasi Floating Point </a:t>
            </a:r>
            <a:endParaRPr/>
          </a:p>
        </p:txBody>
      </p:sp>
      <p:sp>
        <p:nvSpPr>
          <p:cNvPr id="329" name="Google Shape;329;p5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Format</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pic>
        <p:nvPicPr>
          <p:cNvPr id="330" name="Google Shape;330;p51"/>
          <p:cNvPicPr preferRelativeResize="0"/>
          <p:nvPr/>
        </p:nvPicPr>
        <p:blipFill rotWithShape="1">
          <a:blip r:embed="rId3">
            <a:alphaModFix/>
          </a:blip>
          <a:srcRect b="0" l="0" r="0" t="0"/>
          <a:stretch/>
        </p:blipFill>
        <p:spPr>
          <a:xfrm>
            <a:off x="1219200" y="2133600"/>
            <a:ext cx="5943600" cy="362098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US"/>
              <a:t>ALU </a:t>
            </a:r>
            <a:br>
              <a:rPr b="1" lang="en-US"/>
            </a:br>
            <a:r>
              <a:rPr b="1" lang="en-US"/>
              <a:t>(Arithmetic and Logic Unit)</a:t>
            </a:r>
            <a:endParaRPr b="1"/>
          </a:p>
        </p:txBody>
      </p:sp>
      <p:sp>
        <p:nvSpPr>
          <p:cNvPr id="107" name="Google Shape;107;p16"/>
          <p:cNvSpPr txBox="1"/>
          <p:nvPr>
            <p:ph idx="1" type="body"/>
          </p:nvPr>
        </p:nvSpPr>
        <p:spPr>
          <a:xfrm>
            <a:off x="457200" y="1752600"/>
            <a:ext cx="8229600" cy="43735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3200"/>
              <a:buChar char="•"/>
            </a:pPr>
            <a:r>
              <a:rPr lang="en-US"/>
              <a:t>ALU merupakan bagian komputer yang berfungsi membentuk operasi-operasi aritmatika dan logik terhadap data</a:t>
            </a:r>
            <a:endParaRPr/>
          </a:p>
          <a:p>
            <a:pPr indent="-342900" lvl="0" marL="342900" rtl="0" algn="just">
              <a:spcBef>
                <a:spcPts val="640"/>
              </a:spcBef>
              <a:spcAft>
                <a:spcPts val="0"/>
              </a:spcAft>
              <a:buClr>
                <a:schemeClr val="dk1"/>
              </a:buClr>
              <a:buSzPts val="3200"/>
              <a:buChar char="•"/>
            </a:pPr>
            <a:r>
              <a:rPr lang="en-US"/>
              <a:t>Semua elemen lain sistem komputer (control unit, register, memori, I/O) berfungsi untuk membawa data ke ALU untuk selanjutnya di proses dan kemudian mengambil kembali hasilnya.</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5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Representasi Floating Point </a:t>
            </a:r>
            <a:endParaRPr/>
          </a:p>
        </p:txBody>
      </p:sp>
      <p:sp>
        <p:nvSpPr>
          <p:cNvPr id="336" name="Google Shape;336;p52"/>
          <p:cNvSpPr/>
          <p:nvPr/>
        </p:nvSpPr>
        <p:spPr>
          <a:xfrm>
            <a:off x="990600" y="1828800"/>
            <a:ext cx="7517104" cy="224676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en-US" sz="2800">
                <a:solidFill>
                  <a:schemeClr val="dk1"/>
                </a:solidFill>
                <a:latin typeface="Calibri"/>
                <a:ea typeface="Calibri"/>
                <a:cs typeface="Calibri"/>
                <a:sym typeface="Calibri"/>
              </a:rPr>
              <a:t>Misal : </a:t>
            </a:r>
            <a:endParaRPr sz="2800">
              <a:solidFill>
                <a:schemeClr val="dk1"/>
              </a:solidFill>
              <a:latin typeface="Calibri"/>
              <a:ea typeface="Calibri"/>
              <a:cs typeface="Calibri"/>
              <a:sym typeface="Calibri"/>
            </a:endParaRPr>
          </a:p>
          <a:p>
            <a:pPr indent="0" lvl="0" marL="0" marR="0" rtl="0" algn="ctr">
              <a:spcBef>
                <a:spcPts val="0"/>
              </a:spcBef>
              <a:spcAft>
                <a:spcPts val="0"/>
              </a:spcAft>
              <a:buNone/>
            </a:pPr>
            <a:r>
              <a:rPr lang="en-US" sz="2800">
                <a:solidFill>
                  <a:schemeClr val="dk1"/>
                </a:solidFill>
                <a:latin typeface="Calibri"/>
                <a:ea typeface="Calibri"/>
                <a:cs typeface="Calibri"/>
                <a:sym typeface="Calibri"/>
              </a:rPr>
              <a:t>976.000.000.000 = 9,76 x 10</a:t>
            </a:r>
            <a:r>
              <a:rPr baseline="30000" lang="en-US" sz="2800">
                <a:solidFill>
                  <a:schemeClr val="dk1"/>
                </a:solidFill>
                <a:latin typeface="Calibri"/>
                <a:ea typeface="Calibri"/>
                <a:cs typeface="Calibri"/>
                <a:sym typeface="Calibri"/>
              </a:rPr>
              <a:t>11</a:t>
            </a:r>
            <a:endParaRPr baseline="30000" sz="2800">
              <a:solidFill>
                <a:schemeClr val="dk1"/>
              </a:solidFill>
              <a:latin typeface="Calibri"/>
              <a:ea typeface="Calibri"/>
              <a:cs typeface="Calibri"/>
              <a:sym typeface="Calibri"/>
            </a:endParaRPr>
          </a:p>
          <a:p>
            <a:pPr indent="0" lvl="0" marL="0" marR="0" rtl="0" algn="ctr">
              <a:spcBef>
                <a:spcPts val="0"/>
              </a:spcBef>
              <a:spcAft>
                <a:spcPts val="0"/>
              </a:spcAft>
              <a:buNone/>
            </a:pPr>
            <a:r>
              <a:rPr lang="en-US" sz="2800">
                <a:solidFill>
                  <a:schemeClr val="dk1"/>
                </a:solidFill>
                <a:latin typeface="Calibri"/>
                <a:ea typeface="Calibri"/>
                <a:cs typeface="Calibri"/>
                <a:sym typeface="Calibri"/>
              </a:rPr>
              <a:t> MENJADI</a:t>
            </a:r>
            <a:endParaRPr/>
          </a:p>
          <a:p>
            <a:pPr indent="0" lvl="0" marL="0" marR="0" rtl="0" algn="ctr">
              <a:spcBef>
                <a:spcPts val="0"/>
              </a:spcBef>
              <a:spcAft>
                <a:spcPts val="0"/>
              </a:spcAft>
              <a:buNone/>
            </a:pPr>
            <a:r>
              <a:rPr lang="en-US" sz="2800">
                <a:solidFill>
                  <a:schemeClr val="dk1"/>
                </a:solidFill>
                <a:latin typeface="Calibri"/>
                <a:ea typeface="Calibri"/>
                <a:cs typeface="Calibri"/>
                <a:sym typeface="Calibri"/>
              </a:rPr>
              <a:t>0,000000000976 = 9,76 x 10</a:t>
            </a:r>
            <a:r>
              <a:rPr baseline="30000" lang="en-US" sz="2800">
                <a:solidFill>
                  <a:schemeClr val="dk1"/>
                </a:solidFill>
                <a:latin typeface="Calibri"/>
                <a:ea typeface="Calibri"/>
                <a:cs typeface="Calibri"/>
                <a:sym typeface="Calibri"/>
              </a:rPr>
              <a:t>-10</a:t>
            </a:r>
            <a:r>
              <a:rPr lang="en-US" sz="2800">
                <a:solidFill>
                  <a:schemeClr val="dk1"/>
                </a:solidFill>
                <a:latin typeface="Calibri"/>
                <a:ea typeface="Calibri"/>
                <a:cs typeface="Calibri"/>
                <a:sym typeface="Calibri"/>
              </a:rPr>
              <a:t>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5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Representasi Floating Point </a:t>
            </a:r>
            <a:endParaRPr/>
          </a:p>
        </p:txBody>
      </p:sp>
      <p:sp>
        <p:nvSpPr>
          <p:cNvPr id="342" name="Google Shape;342;p5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77500" lnSpcReduction="20000"/>
          </a:bodyPr>
          <a:lstStyle/>
          <a:p>
            <a:pPr indent="0" lvl="0" marL="0" rtl="0" algn="ctr">
              <a:spcBef>
                <a:spcPts val="0"/>
              </a:spcBef>
              <a:spcAft>
                <a:spcPts val="0"/>
              </a:spcAft>
              <a:buClr>
                <a:schemeClr val="dk1"/>
              </a:buClr>
              <a:buSzPct val="100000"/>
              <a:buNone/>
            </a:pPr>
            <a:r>
              <a:rPr lang="en-US"/>
              <a:t>Konversi</a:t>
            </a:r>
            <a:endParaRPr/>
          </a:p>
          <a:p>
            <a:pPr indent="-342900" lvl="0" marL="342900" rtl="0" algn="l">
              <a:spcBef>
                <a:spcPts val="496"/>
              </a:spcBef>
              <a:spcAft>
                <a:spcPts val="0"/>
              </a:spcAft>
              <a:buClr>
                <a:schemeClr val="dk1"/>
              </a:buClr>
              <a:buSzPct val="100000"/>
              <a:buChar char="•"/>
            </a:pPr>
            <a:r>
              <a:rPr lang="en-US"/>
              <a:t>Konversi bilangan floating point berbasis deka ke basis biner harus dilakukan terlebih dahulu sebelum mengubah kedalam representasi floating point.</a:t>
            </a:r>
            <a:endParaRPr/>
          </a:p>
          <a:p>
            <a:pPr indent="0" lvl="0" marL="0" rtl="0" algn="ctr">
              <a:spcBef>
                <a:spcPts val="496"/>
              </a:spcBef>
              <a:spcAft>
                <a:spcPts val="0"/>
              </a:spcAft>
              <a:buClr>
                <a:schemeClr val="dk1"/>
              </a:buClr>
              <a:buSzPct val="100000"/>
              <a:buNone/>
            </a:pPr>
            <a:r>
              <a:rPr lang="en-US"/>
              <a:t>Contoh</a:t>
            </a:r>
            <a:endParaRPr/>
          </a:p>
          <a:p>
            <a:pPr indent="-342900" lvl="0" marL="342900" rtl="0" algn="l">
              <a:spcBef>
                <a:spcPts val="496"/>
              </a:spcBef>
              <a:spcAft>
                <a:spcPts val="0"/>
              </a:spcAft>
              <a:buClr>
                <a:schemeClr val="dk1"/>
              </a:buClr>
              <a:buSzPct val="100000"/>
              <a:buChar char="•"/>
            </a:pPr>
            <a:r>
              <a:rPr lang="en-US"/>
              <a:t>3,75 🡪 11,11</a:t>
            </a:r>
            <a:endParaRPr/>
          </a:p>
          <a:p>
            <a:pPr indent="-342900" lvl="0" marL="342900" rtl="0" algn="l">
              <a:spcBef>
                <a:spcPts val="496"/>
              </a:spcBef>
              <a:spcAft>
                <a:spcPts val="0"/>
              </a:spcAft>
              <a:buClr>
                <a:schemeClr val="dk1"/>
              </a:buClr>
              <a:buSzPct val="100000"/>
              <a:buChar char="•"/>
            </a:pPr>
            <a:r>
              <a:rPr lang="en-US"/>
              <a:t>Biner 3 = 11</a:t>
            </a:r>
            <a:endParaRPr/>
          </a:p>
          <a:p>
            <a:pPr indent="-342900" lvl="0" marL="342900" rtl="0" algn="l">
              <a:spcBef>
                <a:spcPts val="496"/>
              </a:spcBef>
              <a:spcAft>
                <a:spcPts val="0"/>
              </a:spcAft>
              <a:buClr>
                <a:schemeClr val="dk1"/>
              </a:buClr>
              <a:buSzPct val="100000"/>
              <a:buChar char="•"/>
            </a:pPr>
            <a:r>
              <a:rPr lang="en-US"/>
              <a:t>Mengubah 0.75 menjadi biner:</a:t>
            </a:r>
            <a:endParaRPr/>
          </a:p>
          <a:p>
            <a:pPr indent="-342900" lvl="0" marL="342900" rtl="0" algn="l">
              <a:spcBef>
                <a:spcPts val="496"/>
              </a:spcBef>
              <a:spcAft>
                <a:spcPts val="0"/>
              </a:spcAft>
              <a:buClr>
                <a:schemeClr val="dk1"/>
              </a:buClr>
              <a:buSzPct val="100000"/>
              <a:buChar char="•"/>
            </a:pPr>
            <a:r>
              <a:rPr lang="en-US"/>
              <a:t>0,75*2= 1,5 🡪 ambil nilai didepan koma (1), lalu sisanya kalikan lagi dengan 2</a:t>
            </a:r>
            <a:endParaRPr/>
          </a:p>
          <a:p>
            <a:pPr indent="-342900" lvl="0" marL="342900" rtl="0" algn="l">
              <a:spcBef>
                <a:spcPts val="496"/>
              </a:spcBef>
              <a:spcAft>
                <a:spcPts val="0"/>
              </a:spcAft>
              <a:buClr>
                <a:schemeClr val="dk1"/>
              </a:buClr>
              <a:buSzPct val="100000"/>
              <a:buChar char="•"/>
            </a:pPr>
            <a:r>
              <a:rPr lang="en-US"/>
              <a:t>0,5*2 = 1,0 🡪 didapat bilangan didepan koma 1 dan sisanya 0</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5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Representasi Floating Point </a:t>
            </a:r>
            <a:endParaRPr/>
          </a:p>
        </p:txBody>
      </p:sp>
      <p:sp>
        <p:nvSpPr>
          <p:cNvPr id="348" name="Google Shape;348;p5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Penulisan bilangan floating point dengan cara eksponensial dapat menyebabkan adanya kemungkinan sebuah bilangan ditulis dengan cara yang bermacam-macam</a:t>
            </a:r>
            <a:endParaRPr/>
          </a:p>
        </p:txBody>
      </p:sp>
      <p:pic>
        <p:nvPicPr>
          <p:cNvPr id="349" name="Google Shape;349;p54"/>
          <p:cNvPicPr preferRelativeResize="0"/>
          <p:nvPr/>
        </p:nvPicPr>
        <p:blipFill rotWithShape="1">
          <a:blip r:embed="rId3">
            <a:alphaModFix/>
          </a:blip>
          <a:srcRect b="0" l="0" r="0" t="0"/>
          <a:stretch/>
        </p:blipFill>
        <p:spPr>
          <a:xfrm>
            <a:off x="838200" y="4038600"/>
            <a:ext cx="7695372" cy="1447800"/>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5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a:t>Standarisasi Penulisan Bilangan</a:t>
            </a:r>
            <a:endParaRPr/>
          </a:p>
        </p:txBody>
      </p:sp>
      <p:sp>
        <p:nvSpPr>
          <p:cNvPr id="355" name="Google Shape;355;p5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spcBef>
                <a:spcPts val="0"/>
              </a:spcBef>
              <a:spcAft>
                <a:spcPts val="0"/>
              </a:spcAft>
              <a:buClr>
                <a:schemeClr val="dk1"/>
              </a:buClr>
              <a:buSzPct val="100000"/>
              <a:buChar char="•"/>
            </a:pPr>
            <a:r>
              <a:rPr lang="en-US"/>
              <a:t>Bentuk normalisasi:</a:t>
            </a:r>
            <a:endParaRPr/>
          </a:p>
          <a:p>
            <a:pPr indent="-170180" lvl="0" marL="342900" rtl="0" algn="l">
              <a:spcBef>
                <a:spcPts val="544"/>
              </a:spcBef>
              <a:spcAft>
                <a:spcPts val="0"/>
              </a:spcAft>
              <a:buClr>
                <a:schemeClr val="dk1"/>
              </a:buClr>
              <a:buSzPct val="100000"/>
              <a:buNone/>
            </a:pPr>
            <a:r>
              <a:t/>
            </a:r>
            <a:endParaRPr/>
          </a:p>
          <a:p>
            <a:pPr indent="-170180" lvl="0" marL="342900" rtl="0" algn="l">
              <a:spcBef>
                <a:spcPts val="544"/>
              </a:spcBef>
              <a:spcAft>
                <a:spcPts val="0"/>
              </a:spcAft>
              <a:buClr>
                <a:schemeClr val="dk1"/>
              </a:buClr>
              <a:buSzPct val="100000"/>
              <a:buNone/>
            </a:pPr>
            <a:r>
              <a:t/>
            </a:r>
            <a:endParaRPr/>
          </a:p>
          <a:p>
            <a:pPr indent="-170180" lvl="0" marL="342900" rtl="0" algn="l">
              <a:spcBef>
                <a:spcPts val="544"/>
              </a:spcBef>
              <a:spcAft>
                <a:spcPts val="0"/>
              </a:spcAft>
              <a:buClr>
                <a:schemeClr val="dk1"/>
              </a:buClr>
              <a:buSzPct val="100000"/>
              <a:buNone/>
            </a:pPr>
            <a:r>
              <a:t/>
            </a:r>
            <a:endParaRPr/>
          </a:p>
          <a:p>
            <a:pPr indent="-342900" lvl="0" marL="342900" rtl="0" algn="l">
              <a:spcBef>
                <a:spcPts val="544"/>
              </a:spcBef>
              <a:spcAft>
                <a:spcPts val="0"/>
              </a:spcAft>
              <a:buClr>
                <a:schemeClr val="dk1"/>
              </a:buClr>
              <a:buSzPct val="100000"/>
              <a:buChar char="•"/>
            </a:pPr>
            <a:r>
              <a:rPr lang="en-US"/>
              <a:t>Bit pertama significand selalu 1 sehingga tidak perlu disimpan dalam field significand. B adalah bilangan biner (1 atau 0).</a:t>
            </a:r>
            <a:endParaRPr/>
          </a:p>
          <a:p>
            <a:pPr indent="-342900" lvl="0" marL="342900" rtl="0" algn="l">
              <a:spcBef>
                <a:spcPts val="544"/>
              </a:spcBef>
              <a:spcAft>
                <a:spcPts val="0"/>
              </a:spcAft>
              <a:buClr>
                <a:schemeClr val="dk1"/>
              </a:buClr>
              <a:buSzPct val="100000"/>
              <a:buChar char="•"/>
            </a:pPr>
            <a:r>
              <a:rPr lang="en-US"/>
              <a:t>Untuk keperluan yang luas makandiadakan standar bagi representasi bilangan floating point ini, yaitu standar  IEEE 754. standar ini juga mendefinisikan operasi aritmetikanya.</a:t>
            </a:r>
            <a:endParaRPr/>
          </a:p>
        </p:txBody>
      </p:sp>
      <p:pic>
        <p:nvPicPr>
          <p:cNvPr id="356" name="Google Shape;356;p55"/>
          <p:cNvPicPr preferRelativeResize="0"/>
          <p:nvPr/>
        </p:nvPicPr>
        <p:blipFill rotWithShape="1">
          <a:blip r:embed="rId3">
            <a:alphaModFix/>
          </a:blip>
          <a:srcRect b="0" l="0" r="0" t="0"/>
          <a:stretch/>
        </p:blipFill>
        <p:spPr>
          <a:xfrm>
            <a:off x="3048000" y="2362200"/>
            <a:ext cx="2286000" cy="680936"/>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5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US"/>
              <a:t>Format Penulisan Menurut Standar IEEE 754</a:t>
            </a:r>
            <a:endParaRPr b="1"/>
          </a:p>
        </p:txBody>
      </p:sp>
      <p:sp>
        <p:nvSpPr>
          <p:cNvPr id="362" name="Google Shape;362;p56"/>
          <p:cNvSpPr txBox="1"/>
          <p:nvPr>
            <p:ph idx="1" type="body"/>
          </p:nvPr>
        </p:nvSpPr>
        <p:spPr>
          <a:xfrm>
            <a:off x="457200" y="1600200"/>
            <a:ext cx="8229600" cy="4724400"/>
          </a:xfrm>
          <a:prstGeom prst="rect">
            <a:avLst/>
          </a:prstGeom>
          <a:noFill/>
          <a:ln>
            <a:noFill/>
          </a:ln>
        </p:spPr>
        <p:txBody>
          <a:bodyPr anchorCtr="0" anchor="t" bIns="45700" lIns="91425" spcFirstLastPara="1" rIns="91425" wrap="square" tIns="45700">
            <a:normAutofit fontScale="85000" lnSpcReduction="20000"/>
          </a:bodyPr>
          <a:lstStyle/>
          <a:p>
            <a:pPr indent="-170180" lvl="0" marL="342900" rtl="0" algn="l">
              <a:spcBef>
                <a:spcPts val="0"/>
              </a:spcBef>
              <a:spcAft>
                <a:spcPts val="0"/>
              </a:spcAft>
              <a:buClr>
                <a:schemeClr val="dk1"/>
              </a:buClr>
              <a:buSzPct val="100000"/>
              <a:buNone/>
            </a:pPr>
            <a:r>
              <a:t/>
            </a:r>
            <a:endParaRPr/>
          </a:p>
          <a:p>
            <a:pPr indent="-170180" lvl="0" marL="342900" rtl="0" algn="l">
              <a:spcBef>
                <a:spcPts val="544"/>
              </a:spcBef>
              <a:spcAft>
                <a:spcPts val="0"/>
              </a:spcAft>
              <a:buClr>
                <a:schemeClr val="dk1"/>
              </a:buClr>
              <a:buSzPct val="100000"/>
              <a:buNone/>
            </a:pPr>
            <a:r>
              <a:t/>
            </a:r>
            <a:endParaRPr/>
          </a:p>
          <a:p>
            <a:pPr indent="-170180" lvl="0" marL="342900" rtl="0" algn="l">
              <a:spcBef>
                <a:spcPts val="544"/>
              </a:spcBef>
              <a:spcAft>
                <a:spcPts val="0"/>
              </a:spcAft>
              <a:buClr>
                <a:schemeClr val="dk1"/>
              </a:buClr>
              <a:buSzPct val="100000"/>
              <a:buNone/>
            </a:pPr>
            <a:r>
              <a:t/>
            </a:r>
            <a:endParaRPr/>
          </a:p>
          <a:p>
            <a:pPr indent="-170180" lvl="0" marL="342900" rtl="0" algn="l">
              <a:spcBef>
                <a:spcPts val="544"/>
              </a:spcBef>
              <a:spcAft>
                <a:spcPts val="0"/>
              </a:spcAft>
              <a:buClr>
                <a:schemeClr val="dk1"/>
              </a:buClr>
              <a:buSzPct val="100000"/>
              <a:buNone/>
            </a:pPr>
            <a:r>
              <a:t/>
            </a:r>
            <a:endParaRPr/>
          </a:p>
          <a:p>
            <a:pPr indent="-170180" lvl="0" marL="342900" rtl="0" algn="l">
              <a:spcBef>
                <a:spcPts val="544"/>
              </a:spcBef>
              <a:spcAft>
                <a:spcPts val="0"/>
              </a:spcAft>
              <a:buClr>
                <a:schemeClr val="dk1"/>
              </a:buClr>
              <a:buSzPct val="100000"/>
              <a:buNone/>
            </a:pPr>
            <a:r>
              <a:t/>
            </a:r>
            <a:endParaRPr/>
          </a:p>
          <a:p>
            <a:pPr indent="-170180" lvl="0" marL="342900" rtl="0" algn="l">
              <a:spcBef>
                <a:spcPts val="544"/>
              </a:spcBef>
              <a:spcAft>
                <a:spcPts val="0"/>
              </a:spcAft>
              <a:buClr>
                <a:schemeClr val="dk1"/>
              </a:buClr>
              <a:buSzPct val="100000"/>
              <a:buNone/>
            </a:pPr>
            <a:r>
              <a:t/>
            </a:r>
            <a:endParaRPr/>
          </a:p>
          <a:p>
            <a:pPr indent="-342900" lvl="0" marL="342900" rtl="0" algn="l">
              <a:spcBef>
                <a:spcPts val="544"/>
              </a:spcBef>
              <a:spcAft>
                <a:spcPts val="0"/>
              </a:spcAft>
              <a:buClr>
                <a:schemeClr val="dk1"/>
              </a:buClr>
              <a:buSzPct val="100000"/>
              <a:buChar char="•"/>
            </a:pPr>
            <a:r>
              <a:rPr lang="en-US"/>
              <a:t>Pada format tunggal, bit paling kiri digunakan untuk representasi tanda 0, jika positif dan 1 jika negatif, sedangkan 8 bit berikutnya adalah pangkat (exponen) yang direpresentasikan dalam bentuk bias.</a:t>
            </a:r>
            <a:endParaRPr/>
          </a:p>
          <a:p>
            <a:pPr indent="-342900" lvl="0" marL="342900" rtl="0" algn="l">
              <a:spcBef>
                <a:spcPts val="544"/>
              </a:spcBef>
              <a:spcAft>
                <a:spcPts val="0"/>
              </a:spcAft>
              <a:buClr>
                <a:schemeClr val="dk1"/>
              </a:buClr>
              <a:buSzPct val="100000"/>
              <a:buChar char="•"/>
            </a:pPr>
            <a:r>
              <a:rPr lang="en-US"/>
              <a:t>Bagian 23 bit terakhir digunakan untuk menunjukkan bit dari bilangan fractionnya.</a:t>
            </a:r>
            <a:endParaRPr/>
          </a:p>
        </p:txBody>
      </p:sp>
      <p:pic>
        <p:nvPicPr>
          <p:cNvPr id="363" name="Google Shape;363;p56"/>
          <p:cNvPicPr preferRelativeResize="0"/>
          <p:nvPr/>
        </p:nvPicPr>
        <p:blipFill rotWithShape="1">
          <a:blip r:embed="rId3">
            <a:alphaModFix/>
          </a:blip>
          <a:srcRect b="0" l="0" r="0" t="0"/>
          <a:stretch/>
        </p:blipFill>
        <p:spPr>
          <a:xfrm>
            <a:off x="2057400" y="1600200"/>
            <a:ext cx="5874822" cy="2362200"/>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5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Contoh Konversi ke format IEEE</a:t>
            </a:r>
            <a:endParaRPr b="1"/>
          </a:p>
        </p:txBody>
      </p:sp>
      <p:sp>
        <p:nvSpPr>
          <p:cNvPr id="369" name="Google Shape;369;p5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139700" lvl="0" marL="342900" rtl="0" algn="l">
              <a:spcBef>
                <a:spcPts val="0"/>
              </a:spcBef>
              <a:spcAft>
                <a:spcPts val="0"/>
              </a:spcAft>
              <a:buClr>
                <a:schemeClr val="dk1"/>
              </a:buClr>
              <a:buSzPts val="3200"/>
              <a:buNone/>
            </a:pPr>
            <a:r>
              <a:t/>
            </a:r>
            <a:endParaRPr/>
          </a:p>
        </p:txBody>
      </p:sp>
      <p:pic>
        <p:nvPicPr>
          <p:cNvPr id="370" name="Google Shape;370;p57"/>
          <p:cNvPicPr preferRelativeResize="0"/>
          <p:nvPr/>
        </p:nvPicPr>
        <p:blipFill rotWithShape="1">
          <a:blip r:embed="rId3">
            <a:alphaModFix/>
          </a:blip>
          <a:srcRect b="0" l="0" r="0" t="0"/>
          <a:stretch/>
        </p:blipFill>
        <p:spPr>
          <a:xfrm>
            <a:off x="883024" y="1348707"/>
            <a:ext cx="7651376" cy="4823493"/>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5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Contoh Konversi ke format IEEE</a:t>
            </a:r>
            <a:endParaRPr/>
          </a:p>
        </p:txBody>
      </p:sp>
      <p:sp>
        <p:nvSpPr>
          <p:cNvPr id="376" name="Google Shape;376;p5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139700" lvl="0" marL="342900" rtl="0" algn="l">
              <a:spcBef>
                <a:spcPts val="0"/>
              </a:spcBef>
              <a:spcAft>
                <a:spcPts val="0"/>
              </a:spcAft>
              <a:buClr>
                <a:schemeClr val="dk1"/>
              </a:buClr>
              <a:buSzPts val="3200"/>
              <a:buNone/>
            </a:pPr>
            <a:r>
              <a:t/>
            </a:r>
            <a:endParaRPr/>
          </a:p>
        </p:txBody>
      </p:sp>
      <p:pic>
        <p:nvPicPr>
          <p:cNvPr id="377" name="Google Shape;377;p58"/>
          <p:cNvPicPr preferRelativeResize="0"/>
          <p:nvPr/>
        </p:nvPicPr>
        <p:blipFill rotWithShape="1">
          <a:blip r:embed="rId3">
            <a:alphaModFix/>
          </a:blip>
          <a:srcRect b="0" l="0" r="0" t="0"/>
          <a:stretch/>
        </p:blipFill>
        <p:spPr>
          <a:xfrm>
            <a:off x="457200" y="1506070"/>
            <a:ext cx="8387352" cy="4589929"/>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5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	Aritmetika Floating Point</a:t>
            </a:r>
            <a:endParaRPr b="1"/>
          </a:p>
        </p:txBody>
      </p:sp>
      <p:sp>
        <p:nvSpPr>
          <p:cNvPr id="383" name="Google Shape;383;p59"/>
          <p:cNvSpPr txBox="1"/>
          <p:nvPr>
            <p:ph idx="1" type="body"/>
          </p:nvPr>
        </p:nvSpPr>
        <p:spPr>
          <a:xfrm>
            <a:off x="762000" y="1600201"/>
            <a:ext cx="7924800" cy="1828800"/>
          </a:xfrm>
          <a:prstGeom prst="rect">
            <a:avLst/>
          </a:prstGeom>
          <a:noFill/>
          <a:ln>
            <a:noFill/>
          </a:ln>
        </p:spPr>
        <p:txBody>
          <a:bodyPr anchorCtr="0" anchor="t" bIns="45700" lIns="91425" spcFirstLastPara="1" rIns="91425" wrap="square" tIns="45700">
            <a:normAutofit fontScale="70000" lnSpcReduction="20000"/>
          </a:bodyPr>
          <a:lstStyle/>
          <a:p>
            <a:pPr indent="-342900" lvl="0" marL="342900" rtl="0" algn="l">
              <a:spcBef>
                <a:spcPts val="0"/>
              </a:spcBef>
              <a:spcAft>
                <a:spcPts val="0"/>
              </a:spcAft>
              <a:buClr>
                <a:schemeClr val="dk1"/>
              </a:buClr>
              <a:buSzPct val="100000"/>
              <a:buNone/>
            </a:pPr>
            <a:r>
              <a:rPr b="1" lang="en-US"/>
              <a:t>Penambahan dan pengurangan</a:t>
            </a:r>
            <a:endParaRPr/>
          </a:p>
          <a:p>
            <a:pPr indent="-342900" lvl="0" marL="342900" rtl="0" algn="l">
              <a:spcBef>
                <a:spcPts val="448"/>
              </a:spcBef>
              <a:spcAft>
                <a:spcPts val="0"/>
              </a:spcAft>
              <a:buClr>
                <a:schemeClr val="dk1"/>
              </a:buClr>
              <a:buSzPct val="100000"/>
              <a:buChar char="•"/>
            </a:pPr>
            <a:r>
              <a:rPr lang="en-US"/>
              <a:t>a. periksa bilangan-bilangan nol</a:t>
            </a:r>
            <a:endParaRPr/>
          </a:p>
          <a:p>
            <a:pPr indent="-342900" lvl="0" marL="342900" rtl="0" algn="l">
              <a:spcBef>
                <a:spcPts val="448"/>
              </a:spcBef>
              <a:spcAft>
                <a:spcPts val="0"/>
              </a:spcAft>
              <a:buClr>
                <a:schemeClr val="dk1"/>
              </a:buClr>
              <a:buSzPct val="100000"/>
              <a:buChar char="•"/>
            </a:pPr>
            <a:r>
              <a:rPr lang="en-US"/>
              <a:t>b. ratakan significand</a:t>
            </a:r>
            <a:endParaRPr/>
          </a:p>
          <a:p>
            <a:pPr indent="-342900" lvl="0" marL="342900" rtl="0" algn="l">
              <a:spcBef>
                <a:spcPts val="448"/>
              </a:spcBef>
              <a:spcAft>
                <a:spcPts val="0"/>
              </a:spcAft>
              <a:buClr>
                <a:schemeClr val="dk1"/>
              </a:buClr>
              <a:buSzPct val="100000"/>
              <a:buChar char="•"/>
            </a:pPr>
            <a:r>
              <a:rPr lang="en-US"/>
              <a:t>c. tambahkan atau kurangkan significand</a:t>
            </a:r>
            <a:endParaRPr/>
          </a:p>
          <a:p>
            <a:pPr indent="-342900" lvl="0" marL="342900" rtl="0" algn="l">
              <a:spcBef>
                <a:spcPts val="448"/>
              </a:spcBef>
              <a:spcAft>
                <a:spcPts val="0"/>
              </a:spcAft>
              <a:buClr>
                <a:schemeClr val="dk1"/>
              </a:buClr>
              <a:buSzPct val="100000"/>
              <a:buChar char="•"/>
            </a:pPr>
            <a:r>
              <a:rPr lang="en-US"/>
              <a:t>d. normalisasi hasilnya </a:t>
            </a:r>
            <a:endParaRPr/>
          </a:p>
          <a:p>
            <a:pPr indent="-200660" lvl="0" marL="342900" rtl="0" algn="l">
              <a:spcBef>
                <a:spcPts val="448"/>
              </a:spcBef>
              <a:spcAft>
                <a:spcPts val="0"/>
              </a:spcAft>
              <a:buClr>
                <a:schemeClr val="dk1"/>
              </a:buClr>
              <a:buSzPct val="100000"/>
              <a:buNone/>
            </a:pPr>
            <a:r>
              <a:t/>
            </a:r>
            <a:endParaRPr/>
          </a:p>
        </p:txBody>
      </p:sp>
      <p:sp>
        <p:nvSpPr>
          <p:cNvPr id="384" name="Google Shape;384;p59"/>
          <p:cNvSpPr txBox="1"/>
          <p:nvPr/>
        </p:nvSpPr>
        <p:spPr>
          <a:xfrm>
            <a:off x="1219200" y="3886200"/>
            <a:ext cx="7467600" cy="2362200"/>
          </a:xfrm>
          <a:prstGeom prst="rect">
            <a:avLst/>
          </a:prstGeom>
          <a:solidFill>
            <a:schemeClr val="lt1"/>
          </a:solidFill>
          <a:ln>
            <a:noFill/>
          </a:ln>
          <a:effectLst>
            <a:outerShdw rotWithShape="0" algn="ctr" dir="2700000" dist="107763">
              <a:schemeClr val="lt2">
                <a:alpha val="49803"/>
              </a:schemeClr>
            </a:outerShdw>
          </a:effectLst>
        </p:spPr>
        <p:txBody>
          <a:bodyPr anchorCtr="0" anchor="t" bIns="45700" lIns="91425" spcFirstLastPara="1" rIns="91425" wrap="square" tIns="45700">
            <a:normAutofit/>
          </a:bodyPr>
          <a:lstStyle/>
          <a:p>
            <a:pPr indent="-342900" lvl="0" marL="342900" marR="0" rtl="0" algn="l">
              <a:spcBef>
                <a:spcPts val="0"/>
              </a:spcBef>
              <a:spcAft>
                <a:spcPts val="0"/>
              </a:spcAft>
              <a:buClr>
                <a:schemeClr val="dk1"/>
              </a:buClr>
              <a:buSzPts val="3200"/>
              <a:buFont typeface="Arial"/>
              <a:buNone/>
            </a:pPr>
            <a:r>
              <a:rPr lang="en-US" sz="3200">
                <a:solidFill>
                  <a:schemeClr val="dk1"/>
                </a:solidFill>
                <a:latin typeface="Calibri"/>
                <a:ea typeface="Calibri"/>
                <a:cs typeface="Calibri"/>
                <a:sym typeface="Calibri"/>
              </a:rPr>
              <a:t>contoh :</a:t>
            </a:r>
            <a:endParaRPr/>
          </a:p>
          <a:p>
            <a:pPr indent="-342900" lvl="0" marL="342900" marR="0" rtl="0" algn="l">
              <a:spcBef>
                <a:spcPts val="640"/>
              </a:spcBef>
              <a:spcAft>
                <a:spcPts val="0"/>
              </a:spcAft>
              <a:buClr>
                <a:schemeClr val="dk1"/>
              </a:buClr>
              <a:buSzPts val="3200"/>
              <a:buFont typeface="Arial"/>
              <a:buNone/>
            </a:pPr>
            <a:r>
              <a:rPr lang="en-US" sz="3200">
                <a:solidFill>
                  <a:schemeClr val="dk1"/>
                </a:solidFill>
                <a:latin typeface="Calibri"/>
                <a:ea typeface="Calibri"/>
                <a:cs typeface="Calibri"/>
                <a:sym typeface="Calibri"/>
              </a:rPr>
              <a:t>123 x 10</a:t>
            </a:r>
            <a:r>
              <a:rPr baseline="30000" lang="en-US" sz="3200">
                <a:solidFill>
                  <a:schemeClr val="dk1"/>
                </a:solidFill>
                <a:latin typeface="Calibri"/>
                <a:ea typeface="Calibri"/>
                <a:cs typeface="Calibri"/>
                <a:sym typeface="Calibri"/>
              </a:rPr>
              <a:t>2</a:t>
            </a:r>
            <a:r>
              <a:rPr lang="en-US" sz="3200">
                <a:solidFill>
                  <a:schemeClr val="dk1"/>
                </a:solidFill>
                <a:latin typeface="Calibri"/>
                <a:ea typeface="Calibri"/>
                <a:cs typeface="Calibri"/>
                <a:sym typeface="Calibri"/>
              </a:rPr>
              <a:t> 		123            x 10</a:t>
            </a:r>
            <a:r>
              <a:rPr baseline="30000" lang="en-US" sz="3200">
                <a:solidFill>
                  <a:schemeClr val="dk1"/>
                </a:solidFill>
                <a:latin typeface="Calibri"/>
                <a:ea typeface="Calibri"/>
                <a:cs typeface="Calibri"/>
                <a:sym typeface="Calibri"/>
              </a:rPr>
              <a:t>2</a:t>
            </a:r>
            <a:endParaRPr baseline="30000" sz="3200">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ts val="3200"/>
              <a:buFont typeface="Arial"/>
              <a:buNone/>
            </a:pPr>
            <a:r>
              <a:rPr lang="en-US" sz="3200">
                <a:solidFill>
                  <a:schemeClr val="dk1"/>
                </a:solidFill>
                <a:latin typeface="Calibri"/>
                <a:ea typeface="Calibri"/>
                <a:cs typeface="Calibri"/>
                <a:sym typeface="Calibri"/>
              </a:rPr>
              <a:t>456 x 10</a:t>
            </a:r>
            <a:r>
              <a:rPr baseline="30000" lang="en-US" sz="3200">
                <a:solidFill>
                  <a:schemeClr val="dk1"/>
                </a:solidFill>
                <a:latin typeface="Calibri"/>
                <a:ea typeface="Calibri"/>
                <a:cs typeface="Calibri"/>
                <a:sym typeface="Calibri"/>
              </a:rPr>
              <a:t>-2</a:t>
            </a:r>
            <a:r>
              <a:rPr lang="en-US" sz="3200">
                <a:solidFill>
                  <a:schemeClr val="dk1"/>
                </a:solidFill>
                <a:latin typeface="Calibri"/>
                <a:ea typeface="Calibri"/>
                <a:cs typeface="Calibri"/>
                <a:sym typeface="Calibri"/>
              </a:rPr>
              <a:t> +              0,0456 x 10</a:t>
            </a:r>
            <a:r>
              <a:rPr baseline="30000" lang="en-US" sz="3200">
                <a:solidFill>
                  <a:schemeClr val="dk1"/>
                </a:solidFill>
                <a:latin typeface="Calibri"/>
                <a:ea typeface="Calibri"/>
                <a:cs typeface="Calibri"/>
                <a:sym typeface="Calibri"/>
              </a:rPr>
              <a:t>2</a:t>
            </a:r>
            <a:r>
              <a:rPr lang="en-US" sz="3200">
                <a:solidFill>
                  <a:schemeClr val="dk1"/>
                </a:solidFill>
                <a:latin typeface="Calibri"/>
                <a:ea typeface="Calibri"/>
                <a:cs typeface="Calibri"/>
                <a:sym typeface="Calibri"/>
              </a:rPr>
              <a:t> </a:t>
            </a:r>
            <a:endParaRPr sz="3200">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ts val="3200"/>
              <a:buFont typeface="Arial"/>
              <a:buNone/>
            </a:pPr>
            <a:r>
              <a:rPr lang="en-US" sz="3200">
                <a:solidFill>
                  <a:schemeClr val="dk1"/>
                </a:solidFill>
                <a:latin typeface="Calibri"/>
                <a:ea typeface="Calibri"/>
                <a:cs typeface="Calibri"/>
                <a:sym typeface="Calibri"/>
              </a:rPr>
              <a:t>				123,0456 x 10</a:t>
            </a:r>
            <a:r>
              <a:rPr baseline="30000" lang="en-US" sz="3200">
                <a:solidFill>
                  <a:schemeClr val="dk1"/>
                </a:solidFill>
                <a:latin typeface="Calibri"/>
                <a:ea typeface="Calibri"/>
                <a:cs typeface="Calibri"/>
                <a:sym typeface="Calibri"/>
              </a:rPr>
              <a:t>2</a:t>
            </a:r>
            <a:endParaRPr/>
          </a:p>
        </p:txBody>
      </p:sp>
      <p:cxnSp>
        <p:nvCxnSpPr>
          <p:cNvPr id="385" name="Google Shape;385;p59"/>
          <p:cNvCxnSpPr/>
          <p:nvPr/>
        </p:nvCxnSpPr>
        <p:spPr>
          <a:xfrm>
            <a:off x="3276600" y="5067300"/>
            <a:ext cx="1219200" cy="0"/>
          </a:xfrm>
          <a:prstGeom prst="straightConnector1">
            <a:avLst/>
          </a:prstGeom>
          <a:noFill/>
          <a:ln cap="flat" cmpd="sng" w="9525">
            <a:solidFill>
              <a:schemeClr val="dk1"/>
            </a:solidFill>
            <a:prstDash val="solid"/>
            <a:round/>
            <a:headEnd len="med" w="med" type="none"/>
            <a:tailEnd len="med" w="med" type="stealth"/>
          </a:ln>
        </p:spPr>
      </p:cxnSp>
      <p:cxnSp>
        <p:nvCxnSpPr>
          <p:cNvPr id="386" name="Google Shape;386;p59"/>
          <p:cNvCxnSpPr/>
          <p:nvPr/>
        </p:nvCxnSpPr>
        <p:spPr>
          <a:xfrm>
            <a:off x="3276600" y="5638800"/>
            <a:ext cx="2209800" cy="0"/>
          </a:xfrm>
          <a:prstGeom prst="straightConnector1">
            <a:avLst/>
          </a:prstGeom>
          <a:noFill/>
          <a:ln cap="flat" cmpd="sng" w="9525">
            <a:solidFill>
              <a:schemeClr val="dk1"/>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4">
                                            <p:txEl>
                                              <p:pRg end="0" st="0"/>
                                            </p:txEl>
                                          </p:spTgt>
                                        </p:tgtEl>
                                        <p:attrNameLst>
                                          <p:attrName>style.visibility</p:attrName>
                                        </p:attrNameLst>
                                      </p:cBhvr>
                                      <p:to>
                                        <p:strVal val="visible"/>
                                      </p:to>
                                    </p:set>
                                    <p:animEffect filter="fade" transition="in">
                                      <p:cBhvr>
                                        <p:cTn dur="1"/>
                                        <p:tgtEl>
                                          <p:spTgt spid="38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4">
                                            <p:txEl>
                                              <p:pRg end="1" st="1"/>
                                            </p:txEl>
                                          </p:spTgt>
                                        </p:tgtEl>
                                        <p:attrNameLst>
                                          <p:attrName>style.visibility</p:attrName>
                                        </p:attrNameLst>
                                      </p:cBhvr>
                                      <p:to>
                                        <p:strVal val="visible"/>
                                      </p:to>
                                    </p:set>
                                    <p:animEffect filter="fade" transition="in">
                                      <p:cBhvr>
                                        <p:cTn dur="1"/>
                                        <p:tgtEl>
                                          <p:spTgt spid="38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4">
                                            <p:txEl>
                                              <p:pRg end="2" st="2"/>
                                            </p:txEl>
                                          </p:spTgt>
                                        </p:tgtEl>
                                        <p:attrNameLst>
                                          <p:attrName>style.visibility</p:attrName>
                                        </p:attrNameLst>
                                      </p:cBhvr>
                                      <p:to>
                                        <p:strVal val="visible"/>
                                      </p:to>
                                    </p:set>
                                    <p:animEffect filter="fade" transition="in">
                                      <p:cBhvr>
                                        <p:cTn dur="1"/>
                                        <p:tgtEl>
                                          <p:spTgt spid="38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4">
                                            <p:txEl>
                                              <p:pRg end="3" st="3"/>
                                            </p:txEl>
                                          </p:spTgt>
                                        </p:tgtEl>
                                        <p:attrNameLst>
                                          <p:attrName>style.visibility</p:attrName>
                                        </p:attrNameLst>
                                      </p:cBhvr>
                                      <p:to>
                                        <p:strVal val="visible"/>
                                      </p:to>
                                    </p:set>
                                    <p:animEffect filter="fade" transition="in">
                                      <p:cBhvr>
                                        <p:cTn dur="1"/>
                                        <p:tgtEl>
                                          <p:spTgt spid="384">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60"/>
          <p:cNvSpPr/>
          <p:nvPr/>
        </p:nvSpPr>
        <p:spPr>
          <a:xfrm>
            <a:off x="2133600" y="2743200"/>
            <a:ext cx="5156851"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5400" cap="none">
                <a:solidFill>
                  <a:srgbClr val="85B1FF"/>
                </a:solidFill>
                <a:latin typeface="Calibri"/>
                <a:ea typeface="Calibri"/>
                <a:cs typeface="Calibri"/>
                <a:sym typeface="Calibri"/>
              </a:rPr>
              <a:t>TERIMA KASIH</a:t>
            </a:r>
            <a:endParaRPr b="1" sz="5400" cap="none">
              <a:solidFill>
                <a:srgbClr val="85B1F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US"/>
              <a:t>ALU </a:t>
            </a:r>
            <a:br>
              <a:rPr b="1" lang="en-US"/>
            </a:br>
            <a:r>
              <a:rPr b="1" lang="en-US"/>
              <a:t>(Arithmetic and Logic Unit)</a:t>
            </a:r>
            <a:endParaRPr/>
          </a:p>
        </p:txBody>
      </p:sp>
      <p:sp>
        <p:nvSpPr>
          <p:cNvPr id="113" name="Google Shape;113;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3200"/>
              <a:buChar char="•"/>
            </a:pPr>
            <a:r>
              <a:rPr lang="en-US"/>
              <a:t>Sebuah ALU dan semua komponen elektronik di komputer didasarkan pada penggunaan perangkat logika digital sederhana yang dapat menyimpan digit biner dan melakukan operasi logika Boolean sederhana.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US"/>
              <a:t>ALU </a:t>
            </a:r>
            <a:br>
              <a:rPr b="1" lang="en-US"/>
            </a:br>
            <a:r>
              <a:rPr b="1" lang="en-US"/>
              <a:t>(Arithmetic and Logic Unit)</a:t>
            </a:r>
            <a:endParaRPr/>
          </a:p>
        </p:txBody>
      </p:sp>
      <p:sp>
        <p:nvSpPr>
          <p:cNvPr id="119" name="Google Shape;119;p18"/>
          <p:cNvSpPr txBox="1"/>
          <p:nvPr>
            <p:ph idx="1" type="body"/>
          </p:nvPr>
        </p:nvSpPr>
        <p:spPr>
          <a:xfrm>
            <a:off x="457200" y="1600200"/>
            <a:ext cx="8229600" cy="4800600"/>
          </a:xfrm>
          <a:prstGeom prst="rect">
            <a:avLst/>
          </a:prstGeom>
          <a:noFill/>
          <a:ln>
            <a:noFill/>
          </a:ln>
        </p:spPr>
        <p:txBody>
          <a:bodyPr anchorCtr="0" anchor="t" bIns="45700" lIns="91425" spcFirstLastPara="1" rIns="91425" wrap="square" tIns="45700">
            <a:normAutofit fontScale="77500" lnSpcReduction="20000"/>
          </a:bodyPr>
          <a:lstStyle/>
          <a:p>
            <a:pPr indent="-342900" lvl="0" marL="342900" rtl="0" algn="l">
              <a:spcBef>
                <a:spcPts val="0"/>
              </a:spcBef>
              <a:spcAft>
                <a:spcPts val="0"/>
              </a:spcAft>
              <a:buClr>
                <a:schemeClr val="dk1"/>
              </a:buClr>
              <a:buSzPct val="100000"/>
              <a:buChar char="•"/>
            </a:pPr>
            <a:r>
              <a:rPr lang="en-US"/>
              <a:t>Gambar 9.1 menunjukkan secara umum, bagaimana ALU saling berhubungan dengan seluruh prosesor. </a:t>
            </a:r>
            <a:endParaRPr/>
          </a:p>
          <a:p>
            <a:pPr indent="-342900" lvl="0" marL="342900" rtl="0" algn="l">
              <a:spcBef>
                <a:spcPts val="496"/>
              </a:spcBef>
              <a:spcAft>
                <a:spcPts val="0"/>
              </a:spcAft>
              <a:buClr>
                <a:schemeClr val="dk1"/>
              </a:buClr>
              <a:buSzPct val="100000"/>
              <a:buChar char="•"/>
            </a:pPr>
            <a:r>
              <a:rPr lang="en-US"/>
              <a:t>Data diberikan ke ALU dalam register, dan hasil operasi disimpan dalam register-register.</a:t>
            </a:r>
            <a:endParaRPr/>
          </a:p>
          <a:p>
            <a:pPr indent="-342900" lvl="0" marL="342900" rtl="0" algn="l">
              <a:spcBef>
                <a:spcPts val="496"/>
              </a:spcBef>
              <a:spcAft>
                <a:spcPts val="0"/>
              </a:spcAft>
              <a:buClr>
                <a:schemeClr val="dk1"/>
              </a:buClr>
              <a:buSzPct val="100000"/>
              <a:buChar char="•"/>
            </a:pPr>
            <a:r>
              <a:rPr lang="en-US"/>
              <a:t>Register-register ini adalah lokasi penyimpanan sementara dalam prosesor yang dihubungkan oleh jalur sinyal ke ALU. </a:t>
            </a:r>
            <a:endParaRPr/>
          </a:p>
          <a:p>
            <a:pPr indent="-342900" lvl="0" marL="342900" rtl="0" algn="l">
              <a:spcBef>
                <a:spcPts val="496"/>
              </a:spcBef>
              <a:spcAft>
                <a:spcPts val="0"/>
              </a:spcAft>
              <a:buClr>
                <a:schemeClr val="dk1"/>
              </a:buClr>
              <a:buSzPct val="100000"/>
              <a:buChar char="•"/>
            </a:pPr>
            <a:r>
              <a:rPr lang="en-US"/>
              <a:t>ALU juga dapat mengatur flag sebagai hasil dari operasi. Misalnya, flag overflow di set=1 jika hasil perhitungan yang melebihi panjang dari register. </a:t>
            </a:r>
            <a:endParaRPr/>
          </a:p>
          <a:p>
            <a:pPr indent="-342900" lvl="0" marL="342900" rtl="0" algn="l">
              <a:spcBef>
                <a:spcPts val="496"/>
              </a:spcBef>
              <a:spcAft>
                <a:spcPts val="0"/>
              </a:spcAft>
              <a:buClr>
                <a:schemeClr val="dk1"/>
              </a:buClr>
              <a:buSzPct val="100000"/>
              <a:buChar char="•"/>
            </a:pPr>
            <a:r>
              <a:rPr lang="en-US"/>
              <a:t>Nilai-nilai flag juga disimpan dalam register dalam unit kontrol processor. </a:t>
            </a:r>
            <a:endParaRPr/>
          </a:p>
          <a:p>
            <a:pPr indent="-342900" lvl="0" marL="342900" rtl="0" algn="l">
              <a:spcBef>
                <a:spcPts val="496"/>
              </a:spcBef>
              <a:spcAft>
                <a:spcPts val="0"/>
              </a:spcAft>
              <a:buClr>
                <a:schemeClr val="dk1"/>
              </a:buClr>
              <a:buSzPct val="100000"/>
              <a:buChar char="•"/>
            </a:pPr>
            <a:r>
              <a:rPr lang="en-US"/>
              <a:t>Control unit memberikan sinyal yang mengontrol pengoperasian ALU dan pergerakan data ke dalam dan keluar dari ALU.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US"/>
              <a:t>ALU </a:t>
            </a:r>
            <a:br>
              <a:rPr b="1" lang="en-US"/>
            </a:br>
            <a:r>
              <a:rPr b="1" lang="en-US"/>
              <a:t>(Arithmetic and Logic Unit)</a:t>
            </a:r>
            <a:endParaRPr/>
          </a:p>
        </p:txBody>
      </p:sp>
      <p:pic>
        <p:nvPicPr>
          <p:cNvPr id="125" name="Google Shape;125;p19"/>
          <p:cNvPicPr preferRelativeResize="0"/>
          <p:nvPr/>
        </p:nvPicPr>
        <p:blipFill rotWithShape="1">
          <a:blip r:embed="rId3">
            <a:alphaModFix/>
          </a:blip>
          <a:srcRect b="0" l="0" r="0" t="0"/>
          <a:stretch/>
        </p:blipFill>
        <p:spPr>
          <a:xfrm>
            <a:off x="1066800" y="2057400"/>
            <a:ext cx="6603423" cy="2952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US"/>
              <a:t>ALU </a:t>
            </a:r>
            <a:br>
              <a:rPr b="1" lang="en-US"/>
            </a:br>
            <a:r>
              <a:rPr b="1" lang="en-US"/>
              <a:t>(Arithmetic and Logic Unit)</a:t>
            </a:r>
            <a:endParaRPr/>
          </a:p>
        </p:txBody>
      </p:sp>
      <p:sp>
        <p:nvSpPr>
          <p:cNvPr id="131" name="Google Shape;131;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0 &amp; 1 untuk merepresentasikan apapun.</a:t>
            </a:r>
            <a:endParaRPr/>
          </a:p>
          <a:p>
            <a:pPr indent="-342900" lvl="0" marL="342900" rtl="0" algn="l">
              <a:spcBef>
                <a:spcPts val="640"/>
              </a:spcBef>
              <a:spcAft>
                <a:spcPts val="0"/>
              </a:spcAft>
              <a:buClr>
                <a:schemeClr val="dk1"/>
              </a:buClr>
              <a:buSzPts val="3200"/>
              <a:buChar char="•"/>
            </a:pPr>
            <a:r>
              <a:rPr lang="en-US"/>
              <a:t>Bilangan-bilangan Positif disimpan dalam bentuk biner</a:t>
            </a:r>
            <a:endParaRPr/>
          </a:p>
          <a:p>
            <a:pPr indent="-285750" lvl="1" marL="742950" rtl="0" algn="l">
              <a:spcBef>
                <a:spcPts val="560"/>
              </a:spcBef>
              <a:spcAft>
                <a:spcPts val="0"/>
              </a:spcAft>
              <a:buClr>
                <a:schemeClr val="dk1"/>
              </a:buClr>
              <a:buSzPts val="2800"/>
              <a:buChar char="–"/>
            </a:pPr>
            <a:r>
              <a:rPr lang="en-US"/>
              <a:t>Contoh: 41=00101001</a:t>
            </a:r>
            <a:endParaRPr/>
          </a:p>
          <a:p>
            <a:pPr indent="0" lvl="0" marL="0" rtl="0" algn="l">
              <a:spcBef>
                <a:spcPts val="640"/>
              </a:spcBef>
              <a:spcAft>
                <a:spcPts val="0"/>
              </a:spcAft>
              <a:buClr>
                <a:schemeClr val="dk1"/>
              </a:buClr>
              <a:buSzPts val="32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en-US"/>
              <a:t>Representasi Nilai Tanda</a:t>
            </a:r>
            <a:endParaRPr/>
          </a:p>
        </p:txBody>
      </p:sp>
      <p:sp>
        <p:nvSpPr>
          <p:cNvPr id="137" name="Google Shape;137;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en-US"/>
              <a:t>Ada beberapa cara alternatif yang digunakan untuk merepresentasikan bilangan bulat negatif maupun positif, yang melibatkan bit MSB  (paling kiri) dalam word yang disebut sebagai bit tanda.</a:t>
            </a:r>
            <a:endParaRPr/>
          </a:p>
          <a:p>
            <a:pPr indent="-342900" lvl="0" marL="342900" rtl="0" algn="l">
              <a:spcBef>
                <a:spcPts val="640"/>
              </a:spcBef>
              <a:spcAft>
                <a:spcPts val="0"/>
              </a:spcAft>
              <a:buClr>
                <a:schemeClr val="dk1"/>
              </a:buClr>
              <a:buSzPts val="3200"/>
              <a:buChar char="•"/>
            </a:pPr>
            <a:r>
              <a:rPr lang="en-US"/>
              <a:t>Jika bit tanda adalah 0, jumlah tersebut secara positif, jika tanda bit adalah 1, nomor tersebut adalah negatif. </a:t>
            </a:r>
            <a:endParaRPr/>
          </a:p>
          <a:p>
            <a:pPr indent="-139700" lvl="0" marL="342900" rtl="0" algn="l">
              <a:spcBef>
                <a:spcPts val="640"/>
              </a:spcBef>
              <a:spcAft>
                <a:spcPts val="0"/>
              </a:spcAft>
              <a:buClr>
                <a:schemeClr val="dk1"/>
              </a:buClr>
              <a:buSzPts val="3200"/>
              <a:buNone/>
            </a:pPr>
            <a:r>
              <a:t/>
            </a:r>
            <a:endParaRPr>
              <a:solidFill>
                <a:srgbClr val="FF0000"/>
              </a:solidFill>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